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71" r:id="rId5"/>
    <p:sldId id="270" r:id="rId6"/>
    <p:sldId id="286" r:id="rId7"/>
    <p:sldId id="289" r:id="rId8"/>
    <p:sldId id="290" r:id="rId9"/>
    <p:sldId id="287" r:id="rId10"/>
    <p:sldId id="298" r:id="rId11"/>
    <p:sldId id="299" r:id="rId12"/>
    <p:sldId id="300" r:id="rId13"/>
    <p:sldId id="276" r:id="rId1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768"/>
    <a:srgbClr val="E4A5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35" autoAdjust="0"/>
  </p:normalViewPr>
  <p:slideViewPr>
    <p:cSldViewPr snapToGrid="0" snapToObjects="1">
      <p:cViewPr>
        <p:scale>
          <a:sx n="73" d="100"/>
          <a:sy n="73" d="100"/>
        </p:scale>
        <p:origin x="-129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dLbls>
            <c:delete val="1"/>
          </c:dLbls>
          <c:cat>
            <c:strRef>
              <c:f>Sheet1!$A$2:$A$4</c:f>
              <c:strCache>
                <c:ptCount val="3"/>
                <c:pt idx="0">
                  <c:v>Non-Emergent ED Use after 9 months</c:v>
                </c:pt>
                <c:pt idx="2">
                  <c:v>Appropriate ED Use</c:v>
                </c:pt>
              </c:strCache>
            </c:strRef>
          </c:cat>
          <c:val>
            <c:numRef>
              <c:f>Sheet1!$B$2:$B$4</c:f>
              <c:numCache>
                <c:formatCode>General</c:formatCode>
                <c:ptCount val="3"/>
                <c:pt idx="0">
                  <c:v>14</c:v>
                </c:pt>
                <c:pt idx="1">
                  <c:v>9</c:v>
                </c:pt>
                <c:pt idx="2">
                  <c:v>77</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B740B5B-E3C0-2A47-BE6E-DE4059EA59FB}" type="datetimeFigureOut">
              <a:rPr lang="en-US" smtClean="0"/>
              <a:t>12/2/2016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D65EB24-950C-4743-91F7-2A436F9706AC}" type="slidenum">
              <a:rPr lang="en-US" smtClean="0"/>
              <a:t>‹#›</a:t>
            </a:fld>
            <a:endParaRPr lang="en-US"/>
          </a:p>
        </p:txBody>
      </p:sp>
    </p:spTree>
    <p:extLst>
      <p:ext uri="{BB962C8B-B14F-4D97-AF65-F5344CB8AC3E}">
        <p14:creationId xmlns:p14="http://schemas.microsoft.com/office/powerpoint/2010/main" val="6801520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5EB24-950C-4743-91F7-2A436F9706AC}" type="slidenum">
              <a:rPr lang="en-US" smtClean="0"/>
              <a:t>1</a:t>
            </a:fld>
            <a:endParaRPr lang="en-US"/>
          </a:p>
        </p:txBody>
      </p:sp>
    </p:spTree>
    <p:extLst>
      <p:ext uri="{BB962C8B-B14F-4D97-AF65-F5344CB8AC3E}">
        <p14:creationId xmlns:p14="http://schemas.microsoft.com/office/powerpoint/2010/main" val="705850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5EB24-950C-4743-91F7-2A436F9706AC}" type="slidenum">
              <a:rPr lang="en-US" smtClean="0"/>
              <a:t>10</a:t>
            </a:fld>
            <a:endParaRPr lang="en-US"/>
          </a:p>
        </p:txBody>
      </p:sp>
    </p:spTree>
    <p:extLst>
      <p:ext uri="{BB962C8B-B14F-4D97-AF65-F5344CB8AC3E}">
        <p14:creationId xmlns:p14="http://schemas.microsoft.com/office/powerpoint/2010/main" val="150976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5EB24-950C-4743-91F7-2A436F9706AC}" type="slidenum">
              <a:rPr lang="en-US" smtClean="0"/>
              <a:t>2</a:t>
            </a:fld>
            <a:endParaRPr lang="en-US"/>
          </a:p>
        </p:txBody>
      </p:sp>
    </p:spTree>
    <p:extLst>
      <p:ext uri="{BB962C8B-B14F-4D97-AF65-F5344CB8AC3E}">
        <p14:creationId xmlns:p14="http://schemas.microsoft.com/office/powerpoint/2010/main" val="237787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r>
              <a:rPr lang="en-US" baseline="0" dirty="0" smtClean="0"/>
              <a:t>Data on SMI and 25 years – Complex Medical Conditions</a:t>
            </a:r>
          </a:p>
        </p:txBody>
      </p:sp>
      <p:sp>
        <p:nvSpPr>
          <p:cNvPr id="4" name="Slide Number Placeholder 3"/>
          <p:cNvSpPr>
            <a:spLocks noGrp="1"/>
          </p:cNvSpPr>
          <p:nvPr>
            <p:ph type="sldNum" sz="quarter" idx="10"/>
          </p:nvPr>
        </p:nvSpPr>
        <p:spPr/>
        <p:txBody>
          <a:bodyPr/>
          <a:lstStyle/>
          <a:p>
            <a:fld id="{5D65EB24-950C-4743-91F7-2A436F9706AC}" type="slidenum">
              <a:rPr lang="en-US" smtClean="0"/>
              <a:t>3</a:t>
            </a:fld>
            <a:endParaRPr lang="en-US"/>
          </a:p>
        </p:txBody>
      </p:sp>
    </p:spTree>
    <p:extLst>
      <p:ext uri="{BB962C8B-B14F-4D97-AF65-F5344CB8AC3E}">
        <p14:creationId xmlns:p14="http://schemas.microsoft.com/office/powerpoint/2010/main" val="94592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Over the past 2 ½ years Quality Counts has provided QI support for Behavioral Health Homes through a Learning Collaborative approach.  </a:t>
            </a:r>
          </a:p>
          <a:p>
            <a:r>
              <a:rPr lang="en-GB" sz="1300" dirty="0"/>
              <a:t>Focusing on the 10 BHH Core Standards, we saw improvements in integrated care, improved physical and behavioral health outcomes, increased communication between health care providers, greater use of preventive services, community supports, and self-management tools</a:t>
            </a:r>
          </a:p>
        </p:txBody>
      </p:sp>
      <p:sp>
        <p:nvSpPr>
          <p:cNvPr id="4" name="Slide Number Placeholder 3"/>
          <p:cNvSpPr>
            <a:spLocks noGrp="1"/>
          </p:cNvSpPr>
          <p:nvPr>
            <p:ph type="sldNum" sz="quarter" idx="10"/>
          </p:nvPr>
        </p:nvSpPr>
        <p:spPr/>
        <p:txBody>
          <a:bodyPr/>
          <a:lstStyle/>
          <a:p>
            <a:fld id="{5D65EB24-950C-4743-91F7-2A436F9706AC}" type="slidenum">
              <a:rPr lang="en-US" smtClean="0"/>
              <a:t>4</a:t>
            </a:fld>
            <a:endParaRPr lang="en-US"/>
          </a:p>
        </p:txBody>
      </p:sp>
    </p:spTree>
    <p:extLst>
      <p:ext uri="{BB962C8B-B14F-4D97-AF65-F5344CB8AC3E}">
        <p14:creationId xmlns:p14="http://schemas.microsoft.com/office/powerpoint/2010/main" val="404130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There</a:t>
            </a:r>
            <a:r>
              <a:rPr lang="en-US" u="sng" baseline="0" dirty="0" smtClean="0"/>
              <a:t> are 7 core members to the BHH team:</a:t>
            </a:r>
          </a:p>
          <a:p>
            <a:r>
              <a:rPr lang="en-US" b="1" baseline="0" dirty="0" smtClean="0"/>
              <a:t>Clinical Lead:</a:t>
            </a:r>
            <a:r>
              <a:rPr lang="en-US" baseline="0" dirty="0" smtClean="0"/>
              <a:t> Supervises and leads the BHH Team, understand the BHH model, attend collaborative opportunities</a:t>
            </a:r>
          </a:p>
          <a:p>
            <a:r>
              <a:rPr lang="en-US" b="1" baseline="0" dirty="0" smtClean="0"/>
              <a:t>Admin Lead: </a:t>
            </a:r>
            <a:r>
              <a:rPr lang="en-US" baseline="0" dirty="0" smtClean="0"/>
              <a:t>Champions the BHH Team and model</a:t>
            </a:r>
          </a:p>
          <a:p>
            <a:r>
              <a:rPr lang="en-US" b="1" i="1" baseline="0" dirty="0" smtClean="0"/>
              <a:t>Peer Support Specialist:</a:t>
            </a:r>
            <a:r>
              <a:rPr lang="en-US" i="1" baseline="0" dirty="0" smtClean="0"/>
              <a:t> Provides the person perspective on the BHH team, this support has drastically changed the dynamics of BHH teams, expands the possibilities for member inclusion in service (e.g. Groups, Leadership meetings, forums...)</a:t>
            </a:r>
          </a:p>
          <a:p>
            <a:r>
              <a:rPr lang="en-US" b="1" i="1" baseline="0" dirty="0" smtClean="0"/>
              <a:t>Nurse Care Manager: </a:t>
            </a:r>
            <a:r>
              <a:rPr lang="en-US" i="1" baseline="0" dirty="0" smtClean="0"/>
              <a:t>Integration liaison, population health guru, focus on data, risk factors, education to team and members</a:t>
            </a:r>
          </a:p>
          <a:p>
            <a:r>
              <a:rPr lang="en-US" b="1" baseline="0" dirty="0" smtClean="0"/>
              <a:t>Medical Consultant Role: </a:t>
            </a:r>
            <a:r>
              <a:rPr lang="en-US" baseline="0" dirty="0" smtClean="0"/>
              <a:t>Integration liaison, consultant and educator on the medical model and environment</a:t>
            </a:r>
          </a:p>
          <a:p>
            <a:r>
              <a:rPr lang="en-US" b="1" baseline="0" dirty="0" smtClean="0"/>
              <a:t>Psychiatric Consultant Role</a:t>
            </a:r>
            <a:r>
              <a:rPr lang="en-US" baseline="0" dirty="0" smtClean="0"/>
              <a:t>: Supportive role on psychiatric diagnoses, medication management consulting, connection to the medical world</a:t>
            </a:r>
          </a:p>
          <a:p>
            <a:pPr defTabSz="483306"/>
            <a:r>
              <a:rPr lang="en-US" b="1" i="1" baseline="0" dirty="0" smtClean="0"/>
              <a:t>Health Home Coordinator: </a:t>
            </a:r>
            <a:r>
              <a:rPr lang="en-US" i="1" baseline="0" dirty="0" smtClean="0"/>
              <a:t>This role is the traditional case manager, however, in the BHH model, there role is anything but traditional, they connect members to different team roles (namely the Peer SS, Nurse Care Manager)</a:t>
            </a:r>
            <a:endParaRPr lang="en-US" i="1"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D65EB24-950C-4743-91F7-2A436F9706AC}" type="slidenum">
              <a:rPr lang="en-US" smtClean="0"/>
              <a:t>5</a:t>
            </a:fld>
            <a:endParaRPr lang="en-US"/>
          </a:p>
        </p:txBody>
      </p:sp>
    </p:spTree>
    <p:extLst>
      <p:ext uri="{BB962C8B-B14F-4D97-AF65-F5344CB8AC3E}">
        <p14:creationId xmlns:p14="http://schemas.microsoft.com/office/powerpoint/2010/main" val="342501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r>
              <a:rPr lang="en-US" dirty="0" smtClean="0"/>
              <a:t>BHH</a:t>
            </a:r>
            <a:r>
              <a:rPr lang="en-US" baseline="0" dirty="0" smtClean="0"/>
              <a:t>Os have a role to connect to the physical health world – the inclusion of BH in Primary Care can assist in developing the safety net for individuals living with SMI.  Overlap of Primary Care, where care is provided for all people and more intensive care for people living with chronic medical conditions and Behavioral Health Homes where care is provided for people living with serious mental illness.  The overlap is necessary.</a:t>
            </a:r>
            <a:endParaRPr lang="en-US" dirty="0" smtClean="0"/>
          </a:p>
          <a:p>
            <a:endParaRPr lang="en-US" baseline="0" dirty="0" smtClean="0"/>
          </a:p>
          <a:p>
            <a:r>
              <a:rPr lang="en-US" baseline="0" dirty="0" smtClean="0"/>
              <a:t>We hear a lot about integration in Primary Care, where we have an embedded BH clinician to provide short term BH services to patients in the Primary Care Office.  Behavioral Health Homes focus on the coordination of efforts outside the primary care office, connecting (and enhancing the BH service within the Primary Care Practice) with providers and care coordinators regarding a person’s health.  </a:t>
            </a:r>
            <a:endParaRPr lang="en-US" dirty="0"/>
          </a:p>
        </p:txBody>
      </p:sp>
      <p:sp>
        <p:nvSpPr>
          <p:cNvPr id="4" name="Slide Number Placeholder 3"/>
          <p:cNvSpPr>
            <a:spLocks noGrp="1"/>
          </p:cNvSpPr>
          <p:nvPr>
            <p:ph type="sldNum" sz="quarter" idx="10"/>
          </p:nvPr>
        </p:nvSpPr>
        <p:spPr/>
        <p:txBody>
          <a:bodyPr/>
          <a:lstStyle/>
          <a:p>
            <a:fld id="{5D65EB24-950C-4743-91F7-2A436F9706AC}" type="slidenum">
              <a:rPr lang="en-US" smtClean="0"/>
              <a:t>6</a:t>
            </a:fld>
            <a:endParaRPr lang="en-US"/>
          </a:p>
        </p:txBody>
      </p:sp>
    </p:spTree>
    <p:extLst>
      <p:ext uri="{BB962C8B-B14F-4D97-AF65-F5344CB8AC3E}">
        <p14:creationId xmlns:p14="http://schemas.microsoft.com/office/powerpoint/2010/main" val="334931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of BHH/HH in action, the difference is real in peoples lives.  Hear for yourself!</a:t>
            </a:r>
            <a:endParaRPr lang="en-US" dirty="0"/>
          </a:p>
        </p:txBody>
      </p:sp>
      <p:sp>
        <p:nvSpPr>
          <p:cNvPr id="4" name="Slide Number Placeholder 3"/>
          <p:cNvSpPr>
            <a:spLocks noGrp="1"/>
          </p:cNvSpPr>
          <p:nvPr>
            <p:ph type="sldNum" sz="quarter" idx="10"/>
          </p:nvPr>
        </p:nvSpPr>
        <p:spPr/>
        <p:txBody>
          <a:bodyPr/>
          <a:lstStyle/>
          <a:p>
            <a:fld id="{5D65EB24-950C-4743-91F7-2A436F9706AC}" type="slidenum">
              <a:rPr lang="en-US" smtClean="0"/>
              <a:t>7</a:t>
            </a:fld>
            <a:endParaRPr lang="en-US"/>
          </a:p>
        </p:txBody>
      </p:sp>
    </p:spTree>
    <p:extLst>
      <p:ext uri="{BB962C8B-B14F-4D97-AF65-F5344CB8AC3E}">
        <p14:creationId xmlns:p14="http://schemas.microsoft.com/office/powerpoint/2010/main" val="1404139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270">
              <a:defRPr/>
            </a:pPr>
            <a:r>
              <a:rPr lang="en-US" sz="1300" b="1" dirty="0">
                <a:solidFill>
                  <a:schemeClr val="accent3">
                    <a:lumMod val="75000"/>
                  </a:schemeClr>
                </a:solidFill>
              </a:rPr>
              <a:t>Green Data – Top:</a:t>
            </a:r>
          </a:p>
          <a:p>
            <a:pPr marL="664546" lvl="1" indent="-181240" defTabSz="956270">
              <a:buFont typeface="Arial" panose="020B0604020202020204" pitchFamily="34" charset="0"/>
              <a:buChar char="•"/>
              <a:defRPr/>
            </a:pPr>
            <a:r>
              <a:rPr lang="en-US" sz="1300" b="1" dirty="0">
                <a:solidFill>
                  <a:schemeClr val="tx1"/>
                </a:solidFill>
              </a:rPr>
              <a:t>AIM Statement:  </a:t>
            </a:r>
            <a:r>
              <a:rPr lang="en-US" sz="1300" dirty="0">
                <a:solidFill>
                  <a:schemeClr val="tx1"/>
                </a:solidFill>
              </a:rPr>
              <a:t>By January 2016, only 18% (down from 23%, a 5% decrease) of BHH clients will have visited the Emergency Department (ED) at least once for a low to moderate severity reason.  </a:t>
            </a:r>
            <a:r>
              <a:rPr lang="en-US" sz="1300" b="1" i="1" dirty="0">
                <a:solidFill>
                  <a:schemeClr val="tx1"/>
                </a:solidFill>
              </a:rPr>
              <a:t>Sub-AIM statement: </a:t>
            </a:r>
            <a:r>
              <a:rPr lang="en-US" sz="1300" dirty="0">
                <a:solidFill>
                  <a:schemeClr val="tx1"/>
                </a:solidFill>
              </a:rPr>
              <a:t>70% (actual percent will be determined from baseline survey results) of clients who have visited the Emergency Department (ED) at least once for a low to moderate severity reason in 2014 will report being more aware of their alternative ED options by October 2015</a:t>
            </a:r>
          </a:p>
          <a:p>
            <a:pPr marL="664546" lvl="1" indent="-181240" defTabSz="956270">
              <a:buFont typeface="Arial" panose="020B0604020202020204" pitchFamily="34" charset="0"/>
              <a:buChar char="•"/>
              <a:defRPr/>
            </a:pPr>
            <a:r>
              <a:rPr lang="en-US" sz="1300" b="1" dirty="0">
                <a:solidFill>
                  <a:schemeClr val="tx1"/>
                </a:solidFill>
              </a:rPr>
              <a:t>Results: </a:t>
            </a:r>
            <a:r>
              <a:rPr lang="en-US" sz="1300" dirty="0">
                <a:solidFill>
                  <a:schemeClr val="tx1"/>
                </a:solidFill>
              </a:rPr>
              <a:t>By January 2016, 14% of BHH clients visited the ED at least once for a low to moderate severity reason.  82% of BHH Clients who visited the ED at least once for a low to moderate severity reason reported being more aware of alternative and appropriate use of health care services on the October 2015 Awareness Survey </a:t>
            </a:r>
          </a:p>
          <a:p>
            <a:pPr marL="664546" lvl="1" indent="-181240" defTabSz="956270">
              <a:buFont typeface="Arial" panose="020B0604020202020204" pitchFamily="34" charset="0"/>
              <a:buChar char="•"/>
              <a:defRPr/>
            </a:pPr>
            <a:r>
              <a:rPr lang="en-US" sz="1300" dirty="0">
                <a:solidFill>
                  <a:schemeClr val="tx1"/>
                </a:solidFill>
              </a:rPr>
              <a:t>Gave us the opportunity to reach out not only to those involved in the project but to all our clients.  It has helped us to discuss how they determine what health care venue is appropriate for their health care need.  We tailored the information from our “Guide to Good Health” with specific examples that related to each BHH client’s location and situation during the Plan of Care review process and developed a “Health Contacts Resource Magnet” highlighting their individual contacts.  This information will continue to be reviewed at the client’s Plan of Care Review.</a:t>
            </a:r>
          </a:p>
          <a:p>
            <a:pPr defTabSz="956270">
              <a:defRPr/>
            </a:pPr>
            <a:endParaRPr lang="en-US" sz="1300" b="1" dirty="0">
              <a:solidFill>
                <a:schemeClr val="accent4">
                  <a:lumMod val="75000"/>
                </a:schemeClr>
              </a:solidFill>
            </a:endParaRPr>
          </a:p>
          <a:p>
            <a:pPr defTabSz="956270">
              <a:defRPr/>
            </a:pPr>
            <a:r>
              <a:rPr lang="en-US" sz="1300" b="1" dirty="0">
                <a:solidFill>
                  <a:schemeClr val="tx2">
                    <a:lumMod val="75000"/>
                  </a:schemeClr>
                </a:solidFill>
              </a:rPr>
              <a:t>Blue Data – Lower Left Corner:</a:t>
            </a:r>
          </a:p>
          <a:p>
            <a:pPr marL="664546" lvl="1" indent="-181240" defTabSz="956270">
              <a:buFont typeface="Arial" panose="020B0604020202020204" pitchFamily="34" charset="0"/>
              <a:buChar char="•"/>
              <a:defRPr/>
            </a:pPr>
            <a:r>
              <a:rPr lang="en-US" sz="1300" b="1" dirty="0">
                <a:solidFill>
                  <a:schemeClr val="tx1"/>
                </a:solidFill>
              </a:rPr>
              <a:t>AIM Statement: </a:t>
            </a:r>
            <a:r>
              <a:rPr lang="en-US" sz="1300" dirty="0">
                <a:solidFill>
                  <a:schemeClr val="tx1"/>
                </a:solidFill>
              </a:rPr>
              <a:t>By January 2016, the organization will reduce the number of emergency department visits for BHH members by 10% by ensuring same day access to BHH services.</a:t>
            </a:r>
          </a:p>
          <a:p>
            <a:pPr marL="664546" lvl="1" indent="-181240" defTabSz="956270">
              <a:buFont typeface="Arial" panose="020B0604020202020204" pitchFamily="34" charset="0"/>
              <a:buChar char="•"/>
              <a:defRPr/>
            </a:pPr>
            <a:r>
              <a:rPr lang="en-US" sz="1300" b="1" dirty="0">
                <a:solidFill>
                  <a:schemeClr val="tx1"/>
                </a:solidFill>
              </a:rPr>
              <a:t>Results: </a:t>
            </a:r>
            <a:r>
              <a:rPr lang="en-US" sz="1300" dirty="0">
                <a:solidFill>
                  <a:schemeClr val="tx1"/>
                </a:solidFill>
              </a:rPr>
              <a:t>6 month review showed utilization of Enhanced Access trending upwards from 135 people utilizing the service to 158.   In the same period, utilization of the emergency department (ED) visits declined from 31 people visiting the ED to an average of 13 people utilizing the ED visits in a quarter, a 42% reduction</a:t>
            </a:r>
          </a:p>
          <a:p>
            <a:pPr defTabSz="956270">
              <a:defRPr/>
            </a:pPr>
            <a:endParaRPr lang="en-US" sz="1300" b="1" dirty="0">
              <a:solidFill>
                <a:schemeClr val="accent4">
                  <a:lumMod val="75000"/>
                </a:schemeClr>
              </a:solidFill>
            </a:endParaRPr>
          </a:p>
          <a:p>
            <a:pPr defTabSz="956270">
              <a:defRPr/>
            </a:pPr>
            <a:r>
              <a:rPr lang="en-US" sz="1300" b="1" dirty="0">
                <a:solidFill>
                  <a:schemeClr val="accent4">
                    <a:lumMod val="75000"/>
                  </a:schemeClr>
                </a:solidFill>
              </a:rPr>
              <a:t>Purple Data – Lower Right Corner:</a:t>
            </a:r>
          </a:p>
          <a:p>
            <a:pPr marL="664546" lvl="1" indent="-181240" defTabSz="956270">
              <a:buFont typeface="Arial" panose="020B0604020202020204" pitchFamily="34" charset="0"/>
              <a:buChar char="•"/>
              <a:defRPr/>
            </a:pPr>
            <a:r>
              <a:rPr lang="en-US" sz="1300" b="1" dirty="0">
                <a:solidFill>
                  <a:schemeClr val="tx1"/>
                </a:solidFill>
              </a:rPr>
              <a:t>AIM Statement: </a:t>
            </a:r>
            <a:r>
              <a:rPr lang="en-US" sz="1300" dirty="0">
                <a:solidFill>
                  <a:schemeClr val="tx1"/>
                </a:solidFill>
              </a:rPr>
              <a:t>By January 2016 75% of BHH client population will have improved in one or more areas of lower BMI, blood pressure, A1C, and/or smoking cessation which will result in reduction of unnecessary utilization of services.; i.e. excessive medications(over 10), decreased ED use.</a:t>
            </a:r>
          </a:p>
          <a:p>
            <a:pPr marL="664546" lvl="1" indent="-181240">
              <a:buFont typeface="Arial" panose="020B0604020202020204" pitchFamily="34" charset="0"/>
              <a:buChar char="•"/>
            </a:pPr>
            <a:r>
              <a:rPr lang="en-US" sz="1300" b="1" dirty="0">
                <a:solidFill>
                  <a:schemeClr val="tx1"/>
                </a:solidFill>
              </a:rPr>
              <a:t>Results: </a:t>
            </a:r>
            <a:r>
              <a:rPr lang="en-US" sz="1300" dirty="0">
                <a:solidFill>
                  <a:schemeClr val="tx1"/>
                </a:solidFill>
              </a:rPr>
              <a:t>By January 2016 ~50% of BHH client improved in one or more areas of lower BMI, blood pressure, A1C, and/or smoking cessation. </a:t>
            </a:r>
          </a:p>
          <a:p>
            <a:pPr marL="664546" lvl="1" indent="-181240" defTabSz="483306">
              <a:buFont typeface="Arial" panose="020B0604020202020204" pitchFamily="34" charset="0"/>
              <a:buChar char="•"/>
            </a:pPr>
            <a:r>
              <a:rPr lang="en-US" sz="1300" dirty="0">
                <a:solidFill>
                  <a:schemeClr val="tx1"/>
                </a:solidFill>
              </a:rPr>
              <a:t>The number of medication reductions at the end of January 2015 was at 53.8%, the reduction in ED visits was 25%, and the reduction in costs(less than 10,000) was at 31.62%. From this we are encouraged to continue with these goals and work toward further reduction in costs but primarily better health for the population we serve</a:t>
            </a:r>
          </a:p>
        </p:txBody>
      </p:sp>
      <p:sp>
        <p:nvSpPr>
          <p:cNvPr id="4" name="Slide Number Placeholder 3"/>
          <p:cNvSpPr>
            <a:spLocks noGrp="1"/>
          </p:cNvSpPr>
          <p:nvPr>
            <p:ph type="sldNum" sz="quarter" idx="10"/>
          </p:nvPr>
        </p:nvSpPr>
        <p:spPr/>
        <p:txBody>
          <a:bodyPr/>
          <a:lstStyle/>
          <a:p>
            <a:fld id="{5D65EB24-950C-4743-91F7-2A436F9706AC}" type="slidenum">
              <a:rPr lang="en-US" smtClean="0"/>
              <a:t>8</a:t>
            </a:fld>
            <a:endParaRPr lang="en-US"/>
          </a:p>
        </p:txBody>
      </p:sp>
    </p:spTree>
    <p:extLst>
      <p:ext uri="{BB962C8B-B14F-4D97-AF65-F5344CB8AC3E}">
        <p14:creationId xmlns:p14="http://schemas.microsoft.com/office/powerpoint/2010/main" val="1188409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Behavioral Health Homes model has changed</a:t>
            </a:r>
            <a:r>
              <a:rPr lang="en-US" baseline="0" dirty="0" smtClean="0"/>
              <a:t> the way we think about Behavioral Health Case Management and the services coordinated around it.  The focus on integration and quality improvement has enhanced and even saved the lives of people who have received this service by connecting providers to resources and tools they didn’t and don’t have in other services.  </a:t>
            </a:r>
          </a:p>
          <a:p>
            <a:r>
              <a:rPr lang="en-US" b="1" baseline="0" dirty="0" smtClean="0"/>
              <a:t>Recent Success Stories:</a:t>
            </a:r>
          </a:p>
          <a:p>
            <a:pPr marL="181240" indent="-181240">
              <a:buFont typeface="Arial" panose="020B0604020202020204" pitchFamily="34" charset="0"/>
              <a:buChar char="•"/>
            </a:pPr>
            <a:r>
              <a:rPr lang="en-US" sz="1300" dirty="0"/>
              <a:t>BHH Members attending their own case presentations</a:t>
            </a:r>
          </a:p>
          <a:p>
            <a:pPr marL="181240" indent="-181240">
              <a:buFont typeface="Arial" panose="020B0604020202020204" pitchFamily="34" charset="0"/>
              <a:buChar char="•"/>
            </a:pPr>
            <a:r>
              <a:rPr lang="en-US" sz="1300" dirty="0"/>
              <a:t>Building Population Health registry &amp; risk stratification</a:t>
            </a:r>
          </a:p>
          <a:p>
            <a:pPr marL="181240" indent="-181240">
              <a:buFont typeface="Arial" panose="020B0604020202020204" pitchFamily="34" charset="0"/>
              <a:buChar char="•"/>
            </a:pPr>
            <a:r>
              <a:rPr lang="en-US" sz="1300" dirty="0"/>
              <a:t>Working with community medical partners, health homes/ACOs to see how BHH can serve</a:t>
            </a:r>
            <a:r>
              <a:rPr lang="en-US" dirty="0" smtClean="0"/>
              <a:t> </a:t>
            </a:r>
          </a:p>
          <a:p>
            <a:pPr marL="181240" indent="-181240">
              <a:buFont typeface="Arial" panose="020B0604020202020204" pitchFamily="34" charset="0"/>
              <a:buChar char="•"/>
            </a:pPr>
            <a:r>
              <a:rPr lang="en-US" sz="1300" dirty="0"/>
              <a:t>Single Care Plans with Health Homes</a:t>
            </a:r>
            <a:r>
              <a:rPr lang="en-US" dirty="0" smtClean="0"/>
              <a:t> </a:t>
            </a:r>
          </a:p>
          <a:p>
            <a:pPr marL="181240" indent="-181240">
              <a:buFont typeface="Arial" panose="020B0604020202020204" pitchFamily="34" charset="0"/>
              <a:buChar char="•"/>
            </a:pPr>
            <a:r>
              <a:rPr lang="en-US" dirty="0" smtClean="0"/>
              <a:t>N</a:t>
            </a:r>
            <a:r>
              <a:rPr lang="en-US" sz="1300" dirty="0"/>
              <a:t>o-waitlist policies</a:t>
            </a:r>
          </a:p>
          <a:p>
            <a:pPr marL="181240" indent="-181240">
              <a:buFont typeface="Arial" panose="020B0604020202020204" pitchFamily="34" charset="0"/>
              <a:buChar char="•"/>
            </a:pPr>
            <a:r>
              <a:rPr lang="en-US" sz="1300" dirty="0"/>
              <a:t>Physical Health Check Lists to improve medical issue awareness from VMS Portal</a:t>
            </a:r>
            <a:r>
              <a:rPr lang="en-US" dirty="0" smtClean="0"/>
              <a:t> </a:t>
            </a:r>
            <a:endParaRPr lang="en-US" baseline="0" dirty="0" smtClean="0"/>
          </a:p>
          <a:p>
            <a:endParaRPr lang="en-US" baseline="0" dirty="0" smtClean="0"/>
          </a:p>
          <a:p>
            <a:r>
              <a:rPr lang="en-US" baseline="0" dirty="0" smtClean="0"/>
              <a:t>BHH has opened Pandora's box to the possibilities and potential of where Maine can take Behavioral Health services in the state.  W</a:t>
            </a:r>
            <a:r>
              <a:rPr lang="en-US" dirty="0" smtClean="0"/>
              <a:t>e’ve learned over the last 2.5</a:t>
            </a:r>
            <a:r>
              <a:rPr lang="en-US" baseline="0" dirty="0" smtClean="0"/>
              <a:t> years that through a targeted Quality Improvement approaches we can see a collective impact on the care people receive.  Couple this with Peer learning opportunities and integrated activities with primary care providers...</a:t>
            </a:r>
            <a:endParaRPr lang="en-US" dirty="0"/>
          </a:p>
        </p:txBody>
      </p:sp>
      <p:sp>
        <p:nvSpPr>
          <p:cNvPr id="4" name="Slide Number Placeholder 3"/>
          <p:cNvSpPr>
            <a:spLocks noGrp="1"/>
          </p:cNvSpPr>
          <p:nvPr>
            <p:ph type="sldNum" sz="quarter" idx="10"/>
          </p:nvPr>
        </p:nvSpPr>
        <p:spPr/>
        <p:txBody>
          <a:bodyPr/>
          <a:lstStyle/>
          <a:p>
            <a:fld id="{5D65EB24-950C-4743-91F7-2A436F9706AC}" type="slidenum">
              <a:rPr lang="en-US" smtClean="0"/>
              <a:t>9</a:t>
            </a:fld>
            <a:endParaRPr lang="en-US"/>
          </a:p>
        </p:txBody>
      </p:sp>
    </p:spTree>
    <p:extLst>
      <p:ext uri="{BB962C8B-B14F-4D97-AF65-F5344CB8AC3E}">
        <p14:creationId xmlns:p14="http://schemas.microsoft.com/office/powerpoint/2010/main" val="106866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DC63C4-5AE3-A04C-A7AB-F6DB175CF4B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104011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DC63C4-5AE3-A04C-A7AB-F6DB175CF4B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138554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DC63C4-5AE3-A04C-A7AB-F6DB175CF4B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144195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DC63C4-5AE3-A04C-A7AB-F6DB175CF4B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42061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DC63C4-5AE3-A04C-A7AB-F6DB175CF4B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270721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DC63C4-5AE3-A04C-A7AB-F6DB175CF4BC}"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20929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DC63C4-5AE3-A04C-A7AB-F6DB175CF4BC}" type="datetimeFigureOut">
              <a:rPr lang="en-US" smtClean="0"/>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288874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DC63C4-5AE3-A04C-A7AB-F6DB175CF4BC}" type="datetimeFigureOut">
              <a:rPr lang="en-US" smtClean="0"/>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4307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C63C4-5AE3-A04C-A7AB-F6DB175CF4BC}" type="datetimeFigureOut">
              <a:rPr lang="en-US" smtClean="0"/>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81554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DC63C4-5AE3-A04C-A7AB-F6DB175CF4BC}"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92863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DC63C4-5AE3-A04C-A7AB-F6DB175CF4BC}"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48D89-C360-D545-9F3A-54DEFA3863DE}" type="slidenum">
              <a:rPr lang="en-US" smtClean="0"/>
              <a:t>‹#›</a:t>
            </a:fld>
            <a:endParaRPr lang="en-US"/>
          </a:p>
        </p:txBody>
      </p:sp>
    </p:spTree>
    <p:extLst>
      <p:ext uri="{BB962C8B-B14F-4D97-AF65-F5344CB8AC3E}">
        <p14:creationId xmlns:p14="http://schemas.microsoft.com/office/powerpoint/2010/main" val="302496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C63C4-5AE3-A04C-A7AB-F6DB175CF4BC}" type="datetimeFigureOut">
              <a:rPr lang="en-US" smtClean="0"/>
              <a:t>12/2/2016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48D89-C360-D545-9F3A-54DEFA3863DE}" type="slidenum">
              <a:rPr lang="en-US" smtClean="0"/>
              <a:t>‹#›</a:t>
            </a:fld>
            <a:endParaRPr lang="en-US"/>
          </a:p>
        </p:txBody>
      </p:sp>
    </p:spTree>
    <p:extLst>
      <p:ext uri="{BB962C8B-B14F-4D97-AF65-F5344CB8AC3E}">
        <p14:creationId xmlns:p14="http://schemas.microsoft.com/office/powerpoint/2010/main" val="3707575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notesSlide" Target="../notesSlides/notesSlide7.xml"/><Relationship Id="rId9" Type="http://schemas.openxmlformats.org/officeDocument/2006/relationships/hyperlink" Target="https://www.youtube.com/watch?v=DqOrZhuG4C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81579"/>
            <a:ext cx="9144000" cy="785692"/>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B3768"/>
              </a:solidFill>
            </a:endParaRPr>
          </a:p>
        </p:txBody>
      </p:sp>
      <p:sp>
        <p:nvSpPr>
          <p:cNvPr id="7" name="Rectangle 6"/>
          <p:cNvSpPr/>
          <p:nvPr/>
        </p:nvSpPr>
        <p:spPr>
          <a:xfrm>
            <a:off x="0" y="0"/>
            <a:ext cx="9144000" cy="785692"/>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B3768"/>
              </a:solidFill>
            </a:endParaRPr>
          </a:p>
        </p:txBody>
      </p:sp>
      <p:sp>
        <p:nvSpPr>
          <p:cNvPr id="8" name="TextBox 7"/>
          <p:cNvSpPr txBox="1"/>
          <p:nvPr/>
        </p:nvSpPr>
        <p:spPr>
          <a:xfrm>
            <a:off x="1160527" y="3070467"/>
            <a:ext cx="6822947" cy="1384995"/>
          </a:xfrm>
          <a:prstGeom prst="rect">
            <a:avLst/>
          </a:prstGeom>
          <a:noFill/>
        </p:spPr>
        <p:txBody>
          <a:bodyPr wrap="square" rtlCol="0">
            <a:spAutoFit/>
          </a:bodyPr>
          <a:lstStyle/>
          <a:p>
            <a:pPr algn="ctr"/>
            <a:r>
              <a:rPr lang="en-US" sz="2800" dirty="0" smtClean="0">
                <a:solidFill>
                  <a:srgbClr val="1B3768"/>
                </a:solidFill>
                <a:latin typeface="Neutraface Text Demi"/>
                <a:cs typeface="Neutraface Text Demi"/>
              </a:rPr>
              <a:t>State Innovation Model (SIM)</a:t>
            </a:r>
          </a:p>
          <a:p>
            <a:pPr algn="ctr"/>
            <a:r>
              <a:rPr lang="en-US" sz="2800" dirty="0" smtClean="0">
                <a:solidFill>
                  <a:srgbClr val="1B3768"/>
                </a:solidFill>
                <a:latin typeface="Neutraface Text Demi"/>
                <a:cs typeface="Neutraface Text Demi"/>
              </a:rPr>
              <a:t>The </a:t>
            </a:r>
            <a:r>
              <a:rPr lang="en-US" sz="2800" dirty="0">
                <a:solidFill>
                  <a:srgbClr val="1B3768"/>
                </a:solidFill>
                <a:latin typeface="Neutraface Text Demi"/>
                <a:cs typeface="Neutraface Text Demi"/>
              </a:rPr>
              <a:t>Behavioral Health Homes and Practice Transformation</a:t>
            </a:r>
          </a:p>
        </p:txBody>
      </p:sp>
      <p:sp>
        <p:nvSpPr>
          <p:cNvPr id="9" name="TextBox 8"/>
          <p:cNvSpPr txBox="1"/>
          <p:nvPr/>
        </p:nvSpPr>
        <p:spPr>
          <a:xfrm>
            <a:off x="0" y="4804953"/>
            <a:ext cx="9144000" cy="923330"/>
          </a:xfrm>
          <a:prstGeom prst="rect">
            <a:avLst/>
          </a:prstGeom>
          <a:noFill/>
        </p:spPr>
        <p:txBody>
          <a:bodyPr wrap="square" rtlCol="0">
            <a:spAutoFit/>
          </a:bodyPr>
          <a:lstStyle/>
          <a:p>
            <a:pPr algn="ctr"/>
            <a:r>
              <a:rPr lang="en-US" b="1" dirty="0" smtClean="0">
                <a:solidFill>
                  <a:srgbClr val="1B3768"/>
                </a:solidFill>
                <a:latin typeface="Neutraface Text Light"/>
                <a:cs typeface="Neutraface Text Light"/>
              </a:rPr>
              <a:t>Brian Moynihan</a:t>
            </a:r>
            <a:r>
              <a:rPr lang="en-US" dirty="0" smtClean="0">
                <a:solidFill>
                  <a:srgbClr val="1B3768"/>
                </a:solidFill>
                <a:latin typeface="Neutraface Text Light"/>
                <a:cs typeface="Neutraface Text Light"/>
              </a:rPr>
              <a:t>, BHH Clinical Team Lead, </a:t>
            </a:r>
            <a:r>
              <a:rPr lang="en-US" dirty="0" smtClean="0">
                <a:solidFill>
                  <a:srgbClr val="1B3768"/>
                </a:solidFill>
                <a:latin typeface="Neutraface Text Light"/>
                <a:cs typeface="Neutraface Text Light"/>
              </a:rPr>
              <a:t>Community Health and Counseling Services</a:t>
            </a:r>
          </a:p>
          <a:p>
            <a:pPr algn="ctr"/>
            <a:r>
              <a:rPr lang="en-US" b="1" dirty="0" smtClean="0">
                <a:solidFill>
                  <a:srgbClr val="1B3768"/>
                </a:solidFill>
                <a:latin typeface="Neutraface Text Light"/>
                <a:cs typeface="Neutraface Text Light"/>
              </a:rPr>
              <a:t>Liz Miller</a:t>
            </a:r>
            <a:r>
              <a:rPr lang="en-US" dirty="0" smtClean="0">
                <a:solidFill>
                  <a:srgbClr val="1B3768"/>
                </a:solidFill>
                <a:latin typeface="Neutraface Text Light"/>
                <a:cs typeface="Neutraface Text Light"/>
              </a:rPr>
              <a:t>, Behavioral Health Homes Practice Facilitator</a:t>
            </a:r>
          </a:p>
          <a:p>
            <a:pPr algn="ctr"/>
            <a:r>
              <a:rPr lang="en-US" dirty="0" smtClean="0">
                <a:solidFill>
                  <a:srgbClr val="1B3768"/>
                </a:solidFill>
                <a:latin typeface="Neutraface Text Light"/>
                <a:cs typeface="Neutraface Text Light"/>
              </a:rPr>
              <a:t>December 6, 2016</a:t>
            </a:r>
            <a:endParaRPr lang="en-US" dirty="0">
              <a:solidFill>
                <a:srgbClr val="1B3768"/>
              </a:solidFill>
              <a:latin typeface="Neutraface Text Light"/>
              <a:cs typeface="Neutraface Text Light"/>
            </a:endParaRPr>
          </a:p>
        </p:txBody>
      </p:sp>
      <p:pic>
        <p:nvPicPr>
          <p:cNvPr id="1026" name="Picture 2" descr="C:\Users\alan.henry\Desktop\rackspace\Communications\sim logo_final_1in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103" y="1413162"/>
            <a:ext cx="3247794" cy="123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215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397000"/>
          </a:xfrm>
          <a:prstGeom prst="rect">
            <a:avLst/>
          </a:prstGeom>
        </p:spPr>
      </p:pic>
      <p:pic>
        <p:nvPicPr>
          <p:cNvPr id="6" name="Picture 5"/>
          <p:cNvPicPr>
            <a:picLocks noChangeAspect="1"/>
          </p:cNvPicPr>
          <p:nvPr/>
        </p:nvPicPr>
        <p:blipFill>
          <a:blip r:embed="rId4"/>
          <a:stretch>
            <a:fillRect/>
          </a:stretch>
        </p:blipFill>
        <p:spPr>
          <a:xfrm>
            <a:off x="7738533" y="6275134"/>
            <a:ext cx="1337732" cy="521828"/>
          </a:xfrm>
          <a:prstGeom prst="rect">
            <a:avLst/>
          </a:prstGeom>
        </p:spPr>
      </p:pic>
      <p:sp>
        <p:nvSpPr>
          <p:cNvPr id="2" name="TextBox 1"/>
          <p:cNvSpPr txBox="1"/>
          <p:nvPr/>
        </p:nvSpPr>
        <p:spPr>
          <a:xfrm>
            <a:off x="296333" y="3068774"/>
            <a:ext cx="8627534" cy="707886"/>
          </a:xfrm>
          <a:prstGeom prst="rect">
            <a:avLst/>
          </a:prstGeom>
          <a:noFill/>
        </p:spPr>
        <p:txBody>
          <a:bodyPr wrap="square" rtlCol="0">
            <a:spAutoFit/>
          </a:bodyPr>
          <a:lstStyle/>
          <a:p>
            <a:pPr algn="ctr"/>
            <a:r>
              <a:rPr lang="en-US" sz="4000" b="1" dirty="0" smtClean="0">
                <a:latin typeface="Neutraface Text Book"/>
                <a:cs typeface="Neutraface Text Book"/>
              </a:rPr>
              <a:t>Thoughts? Questions?</a:t>
            </a:r>
            <a:endParaRPr lang="en-US" sz="4000" b="1" dirty="0">
              <a:latin typeface="Neutraface Text Book"/>
              <a:cs typeface="Neutraface Text Book"/>
            </a:endParaRPr>
          </a:p>
        </p:txBody>
      </p:sp>
      <p:sp>
        <p:nvSpPr>
          <p:cNvPr id="5" name="Slide Number Placeholder 1"/>
          <p:cNvSpPr>
            <a:spLocks noGrp="1"/>
          </p:cNvSpPr>
          <p:nvPr>
            <p:ph type="sldNum" sz="quarter" idx="12"/>
          </p:nvPr>
        </p:nvSpPr>
        <p:spPr>
          <a:xfrm>
            <a:off x="3706586" y="6353485"/>
            <a:ext cx="2133600" cy="365125"/>
          </a:xfrm>
        </p:spPr>
        <p:txBody>
          <a:bodyPr/>
          <a:lstStyle/>
          <a:p>
            <a:pPr algn="ctr"/>
            <a:fld id="{A8448D89-C360-D545-9F3A-54DEFA3863DE}" type="slidenum">
              <a:rPr lang="en-US" smtClean="0">
                <a:solidFill>
                  <a:schemeClr val="tx1"/>
                </a:solidFill>
              </a:rPr>
              <a:pPr algn="ctr"/>
              <a:t>10</a:t>
            </a:fld>
            <a:endParaRPr lang="en-US">
              <a:solidFill>
                <a:schemeClr val="tx1"/>
              </a:solidFill>
            </a:endParaRPr>
          </a:p>
        </p:txBody>
      </p:sp>
    </p:spTree>
    <p:extLst>
      <p:ext uri="{BB962C8B-B14F-4D97-AF65-F5344CB8AC3E}">
        <p14:creationId xmlns:p14="http://schemas.microsoft.com/office/powerpoint/2010/main" val="546319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397000"/>
          </a:xfrm>
          <a:prstGeom prst="rect">
            <a:avLst/>
          </a:prstGeom>
        </p:spPr>
      </p:pic>
      <p:pic>
        <p:nvPicPr>
          <p:cNvPr id="6" name="Picture 5"/>
          <p:cNvPicPr>
            <a:picLocks noChangeAspect="1"/>
          </p:cNvPicPr>
          <p:nvPr/>
        </p:nvPicPr>
        <p:blipFill>
          <a:blip r:embed="rId4"/>
          <a:stretch>
            <a:fillRect/>
          </a:stretch>
        </p:blipFill>
        <p:spPr>
          <a:xfrm>
            <a:off x="7738533" y="6275134"/>
            <a:ext cx="1337732" cy="521828"/>
          </a:xfrm>
          <a:prstGeom prst="rect">
            <a:avLst/>
          </a:prstGeom>
        </p:spPr>
      </p:pic>
      <p:sp>
        <p:nvSpPr>
          <p:cNvPr id="9" name="TextBox 5"/>
          <p:cNvSpPr txBox="1">
            <a:spLocks noChangeArrowheads="1"/>
          </p:cNvSpPr>
          <p:nvPr/>
        </p:nvSpPr>
        <p:spPr bwMode="auto">
          <a:xfrm>
            <a:off x="1" y="290946"/>
            <a:ext cx="9144000" cy="646331"/>
          </a:xfrm>
          <a:prstGeom prst="rect">
            <a:avLst/>
          </a:prstGeom>
          <a:noFill/>
          <a:ln w="9525">
            <a:noFill/>
            <a:miter lim="800000"/>
            <a:headEnd/>
            <a:tailEnd/>
          </a:ln>
        </p:spPr>
        <p:txBody>
          <a:bodyPr wrap="square">
            <a:spAutoFit/>
          </a:bodyPr>
          <a:lstStyle/>
          <a:p>
            <a:pPr algn="ctr"/>
            <a:r>
              <a:rPr lang="en-US" sz="3600" b="1" i="1" dirty="0" smtClean="0">
                <a:solidFill>
                  <a:schemeClr val="bg1"/>
                </a:solidFill>
                <a:latin typeface="Neutraface Text Demi"/>
              </a:rPr>
              <a:t>MaineCare Behavioral </a:t>
            </a:r>
            <a:r>
              <a:rPr lang="en-US" sz="3600" b="1" i="1" dirty="0">
                <a:solidFill>
                  <a:schemeClr val="bg1"/>
                </a:solidFill>
                <a:latin typeface="Neutraface Text Demi"/>
              </a:rPr>
              <a:t>Health </a:t>
            </a:r>
            <a:r>
              <a:rPr lang="en-US" sz="3600" b="1" i="1" dirty="0" smtClean="0">
                <a:solidFill>
                  <a:schemeClr val="bg1"/>
                </a:solidFill>
                <a:latin typeface="Neutraface Text Demi"/>
              </a:rPr>
              <a:t>Homes</a:t>
            </a:r>
            <a:endParaRPr lang="en-US" sz="2000" b="1" i="1" dirty="0">
              <a:solidFill>
                <a:schemeClr val="bg1"/>
              </a:solidFill>
              <a:latin typeface="Neutraface Text Demi"/>
            </a:endParaRPr>
          </a:p>
        </p:txBody>
      </p:sp>
      <p:sp>
        <p:nvSpPr>
          <p:cNvPr id="10" name="Rectangle 9"/>
          <p:cNvSpPr/>
          <p:nvPr/>
        </p:nvSpPr>
        <p:spPr>
          <a:xfrm>
            <a:off x="212952" y="1253384"/>
            <a:ext cx="4648200" cy="584775"/>
          </a:xfrm>
          <a:prstGeom prst="rect">
            <a:avLst/>
          </a:prstGeom>
        </p:spPr>
        <p:txBody>
          <a:bodyPr wrap="square">
            <a:spAutoFit/>
          </a:bodyPr>
          <a:lstStyle/>
          <a:p>
            <a:r>
              <a:rPr lang="en-US" sz="3200" b="1" dirty="0" smtClean="0">
                <a:solidFill>
                  <a:prstClr val="black"/>
                </a:solidFill>
                <a:latin typeface="Neutraface Text Demi"/>
              </a:rPr>
              <a:t>What is it?</a:t>
            </a:r>
            <a:endParaRPr lang="en-US" sz="3200" dirty="0">
              <a:solidFill>
                <a:prstClr val="black"/>
              </a:solidFill>
              <a:latin typeface="Neutraface Text Demi"/>
            </a:endParaRPr>
          </a:p>
        </p:txBody>
      </p:sp>
      <p:sp>
        <p:nvSpPr>
          <p:cNvPr id="11" name="Rectangle 10"/>
          <p:cNvSpPr/>
          <p:nvPr/>
        </p:nvSpPr>
        <p:spPr>
          <a:xfrm>
            <a:off x="212952" y="1870187"/>
            <a:ext cx="8251652" cy="400110"/>
          </a:xfrm>
          <a:prstGeom prst="rect">
            <a:avLst/>
          </a:prstGeom>
        </p:spPr>
        <p:txBody>
          <a:bodyPr wrap="square">
            <a:spAutoFit/>
          </a:bodyPr>
          <a:lstStyle/>
          <a:p>
            <a:r>
              <a:rPr lang="en-US" sz="2000" dirty="0" smtClean="0">
                <a:solidFill>
                  <a:prstClr val="black"/>
                </a:solidFill>
                <a:latin typeface="Neutraface Text Demi"/>
              </a:rPr>
              <a:t>A Medicaid Integrated Mental Health Case Management Service</a:t>
            </a:r>
            <a:endParaRPr lang="en-US" sz="2000" dirty="0">
              <a:solidFill>
                <a:prstClr val="black"/>
              </a:solidFill>
              <a:latin typeface="Neutraface Text Demi"/>
            </a:endParaRPr>
          </a:p>
        </p:txBody>
      </p:sp>
      <p:sp>
        <p:nvSpPr>
          <p:cNvPr id="12" name="Rectangle 11"/>
          <p:cNvSpPr/>
          <p:nvPr/>
        </p:nvSpPr>
        <p:spPr>
          <a:xfrm>
            <a:off x="212952" y="2949735"/>
            <a:ext cx="8343899" cy="861774"/>
          </a:xfrm>
          <a:prstGeom prst="rect">
            <a:avLst/>
          </a:prstGeom>
        </p:spPr>
        <p:txBody>
          <a:bodyPr wrap="square">
            <a:spAutoFit/>
          </a:bodyPr>
          <a:lstStyle/>
          <a:p>
            <a:r>
              <a:rPr lang="en-US" sz="2000" dirty="0" smtClean="0">
                <a:solidFill>
                  <a:prstClr val="black"/>
                </a:solidFill>
                <a:latin typeface="Neutraface Text Demi"/>
              </a:rPr>
              <a:t>Adults living with a diagnosis of serious mental illness and </a:t>
            </a:r>
          </a:p>
          <a:p>
            <a:pPr>
              <a:spcBef>
                <a:spcPts val="1200"/>
              </a:spcBef>
            </a:pPr>
            <a:r>
              <a:rPr lang="en-US" sz="2000" dirty="0">
                <a:solidFill>
                  <a:prstClr val="black"/>
                </a:solidFill>
                <a:latin typeface="Neutraface Text Demi"/>
              </a:rPr>
              <a:t>C</a:t>
            </a:r>
            <a:r>
              <a:rPr lang="en-US" sz="2000" dirty="0" smtClean="0">
                <a:solidFill>
                  <a:prstClr val="black"/>
                </a:solidFill>
                <a:latin typeface="Neutraface Text Demi"/>
              </a:rPr>
              <a:t>hildren living with a diagnosis of serious emotional disturbance</a:t>
            </a:r>
          </a:p>
        </p:txBody>
      </p:sp>
      <p:sp>
        <p:nvSpPr>
          <p:cNvPr id="13" name="Rectangle 12"/>
          <p:cNvSpPr/>
          <p:nvPr/>
        </p:nvSpPr>
        <p:spPr>
          <a:xfrm>
            <a:off x="212952" y="2303404"/>
            <a:ext cx="6118052" cy="584775"/>
          </a:xfrm>
          <a:prstGeom prst="rect">
            <a:avLst/>
          </a:prstGeom>
        </p:spPr>
        <p:txBody>
          <a:bodyPr wrap="square">
            <a:spAutoFit/>
          </a:bodyPr>
          <a:lstStyle/>
          <a:p>
            <a:r>
              <a:rPr lang="en-US" sz="3200" b="1" dirty="0" smtClean="0">
                <a:solidFill>
                  <a:prstClr val="black"/>
                </a:solidFill>
                <a:latin typeface="Neutraface Text Demi"/>
              </a:rPr>
              <a:t>Who can receive this service?</a:t>
            </a:r>
            <a:endParaRPr lang="en-US" sz="3200" dirty="0">
              <a:solidFill>
                <a:prstClr val="black"/>
              </a:solidFill>
              <a:latin typeface="Neutraface Text Demi"/>
            </a:endParaRPr>
          </a:p>
        </p:txBody>
      </p:sp>
      <p:grpSp>
        <p:nvGrpSpPr>
          <p:cNvPr id="5" name="Group 4"/>
          <p:cNvGrpSpPr/>
          <p:nvPr/>
        </p:nvGrpSpPr>
        <p:grpSpPr>
          <a:xfrm>
            <a:off x="742804" y="4537084"/>
            <a:ext cx="7879148" cy="646331"/>
            <a:chOff x="294826" y="4545630"/>
            <a:chExt cx="7879148" cy="646331"/>
          </a:xfrm>
        </p:grpSpPr>
        <p:sp>
          <p:nvSpPr>
            <p:cNvPr id="14" name="Plus 13"/>
            <p:cNvSpPr/>
            <p:nvPr/>
          </p:nvSpPr>
          <p:spPr>
            <a:xfrm>
              <a:off x="2755278" y="4670973"/>
              <a:ext cx="457200" cy="457200"/>
            </a:xfrm>
            <a:prstGeom prst="mathPlus">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prstClr val="white"/>
                </a:solidFill>
                <a:latin typeface="Neutraface Text Demi"/>
              </a:endParaRPr>
            </a:p>
          </p:txBody>
        </p:sp>
        <p:sp>
          <p:nvSpPr>
            <p:cNvPr id="15" name="Equal 14"/>
            <p:cNvSpPr/>
            <p:nvPr/>
          </p:nvSpPr>
          <p:spPr>
            <a:xfrm>
              <a:off x="4746047" y="4670973"/>
              <a:ext cx="457200" cy="457200"/>
            </a:xfrm>
            <a:prstGeom prst="mathEqual">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prstClr val="black"/>
                </a:solidFill>
                <a:latin typeface="Neutraface Text Demi"/>
              </a:endParaRPr>
            </a:p>
          </p:txBody>
        </p:sp>
        <p:sp>
          <p:nvSpPr>
            <p:cNvPr id="16" name="Rectangle 15"/>
            <p:cNvSpPr/>
            <p:nvPr/>
          </p:nvSpPr>
          <p:spPr>
            <a:xfrm>
              <a:off x="294826" y="4545630"/>
              <a:ext cx="2765252" cy="646331"/>
            </a:xfrm>
            <a:prstGeom prst="rect">
              <a:avLst/>
            </a:prstGeom>
          </p:spPr>
          <p:txBody>
            <a:bodyPr wrap="square">
              <a:spAutoFit/>
            </a:bodyPr>
            <a:lstStyle/>
            <a:p>
              <a:r>
                <a:rPr lang="en-US" b="1" dirty="0" smtClean="0">
                  <a:solidFill>
                    <a:prstClr val="black"/>
                  </a:solidFill>
                  <a:latin typeface="Neutraface Text Demi"/>
                </a:rPr>
                <a:t>Licensed Community </a:t>
              </a:r>
              <a:r>
                <a:rPr lang="en-US" b="1" dirty="0">
                  <a:solidFill>
                    <a:prstClr val="black"/>
                  </a:solidFill>
                  <a:latin typeface="Neutraface Text Demi"/>
                </a:rPr>
                <a:t>Mental Health Agency</a:t>
              </a:r>
            </a:p>
          </p:txBody>
        </p:sp>
        <p:sp>
          <p:nvSpPr>
            <p:cNvPr id="17" name="Rectangle 16"/>
            <p:cNvSpPr/>
            <p:nvPr/>
          </p:nvSpPr>
          <p:spPr>
            <a:xfrm>
              <a:off x="3222047" y="4545630"/>
              <a:ext cx="2019940" cy="646331"/>
            </a:xfrm>
            <a:prstGeom prst="rect">
              <a:avLst/>
            </a:prstGeom>
          </p:spPr>
          <p:txBody>
            <a:bodyPr wrap="square">
              <a:spAutoFit/>
            </a:bodyPr>
            <a:lstStyle/>
            <a:p>
              <a:r>
                <a:rPr lang="en-US" dirty="0">
                  <a:solidFill>
                    <a:prstClr val="black"/>
                  </a:solidFill>
                  <a:latin typeface="Neutraface Text Demi"/>
                </a:rPr>
                <a:t>Primary Care Practices</a:t>
              </a:r>
            </a:p>
          </p:txBody>
        </p:sp>
        <p:sp>
          <p:nvSpPr>
            <p:cNvPr id="18" name="Rectangle 17"/>
            <p:cNvSpPr/>
            <p:nvPr/>
          </p:nvSpPr>
          <p:spPr>
            <a:xfrm>
              <a:off x="5241987" y="4545630"/>
              <a:ext cx="2931987" cy="646331"/>
            </a:xfrm>
            <a:prstGeom prst="rect">
              <a:avLst/>
            </a:prstGeom>
          </p:spPr>
          <p:txBody>
            <a:bodyPr wrap="square">
              <a:spAutoFit/>
            </a:bodyPr>
            <a:lstStyle/>
            <a:p>
              <a:r>
                <a:rPr lang="en-US" b="1" dirty="0">
                  <a:solidFill>
                    <a:srgbClr val="04617B"/>
                  </a:solidFill>
                  <a:latin typeface="Neutraface Text Demi"/>
                </a:rPr>
                <a:t>Behavioral Health </a:t>
              </a:r>
              <a:r>
                <a:rPr lang="en-US" b="1" dirty="0" smtClean="0">
                  <a:solidFill>
                    <a:srgbClr val="04617B"/>
                  </a:solidFill>
                  <a:latin typeface="Neutraface Text Demi"/>
                </a:rPr>
                <a:t>Home Organizations </a:t>
              </a:r>
              <a:endParaRPr lang="en-US" b="1" dirty="0">
                <a:solidFill>
                  <a:srgbClr val="04617B"/>
                </a:solidFill>
                <a:latin typeface="Neutraface Text Demi"/>
              </a:endParaRPr>
            </a:p>
          </p:txBody>
        </p:sp>
      </p:grpSp>
      <p:sp>
        <p:nvSpPr>
          <p:cNvPr id="19" name="Rectangle 18"/>
          <p:cNvSpPr/>
          <p:nvPr/>
        </p:nvSpPr>
        <p:spPr>
          <a:xfrm>
            <a:off x="212952" y="3884295"/>
            <a:ext cx="7038322" cy="584775"/>
          </a:xfrm>
          <a:prstGeom prst="rect">
            <a:avLst/>
          </a:prstGeom>
        </p:spPr>
        <p:txBody>
          <a:bodyPr wrap="square">
            <a:spAutoFit/>
          </a:bodyPr>
          <a:lstStyle/>
          <a:p>
            <a:r>
              <a:rPr lang="en-US" sz="3200" b="1" dirty="0" smtClean="0">
                <a:solidFill>
                  <a:prstClr val="black"/>
                </a:solidFill>
                <a:latin typeface="Neutraface Text Demi"/>
              </a:rPr>
              <a:t>Who Provides the Service?</a:t>
            </a:r>
            <a:endParaRPr lang="en-US" sz="3200" dirty="0">
              <a:solidFill>
                <a:prstClr val="black"/>
              </a:solidFill>
              <a:latin typeface="Neutraface Text Demi"/>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sp>
        <p:nvSpPr>
          <p:cNvPr id="21" name="Rectangle 20"/>
          <p:cNvSpPr/>
          <p:nvPr/>
        </p:nvSpPr>
        <p:spPr>
          <a:xfrm>
            <a:off x="584500" y="5360114"/>
            <a:ext cx="7970804" cy="923330"/>
          </a:xfrm>
          <a:prstGeom prst="rect">
            <a:avLst/>
          </a:prstGeom>
        </p:spPr>
        <p:txBody>
          <a:bodyPr wrap="square">
            <a:spAutoFit/>
          </a:bodyPr>
          <a:lstStyle/>
          <a:p>
            <a:pPr algn="ctr"/>
            <a:r>
              <a:rPr lang="en-US" sz="2400" b="1" dirty="0" smtClean="0">
                <a:solidFill>
                  <a:srgbClr val="1B3768"/>
                </a:solidFill>
                <a:latin typeface="Neutraface Text Demi"/>
              </a:rPr>
              <a:t>34 </a:t>
            </a:r>
            <a:r>
              <a:rPr lang="en-US" sz="2400" b="1" dirty="0">
                <a:solidFill>
                  <a:srgbClr val="1B3768"/>
                </a:solidFill>
                <a:latin typeface="Neutraface Text Demi"/>
              </a:rPr>
              <a:t>Behavioral Health </a:t>
            </a:r>
            <a:r>
              <a:rPr lang="en-US" sz="2400" b="1" dirty="0" smtClean="0">
                <a:solidFill>
                  <a:srgbClr val="1B3768"/>
                </a:solidFill>
                <a:latin typeface="Neutraface Text Demi"/>
              </a:rPr>
              <a:t>Homes Orgs </a:t>
            </a:r>
          </a:p>
          <a:p>
            <a:pPr algn="ctr"/>
            <a:endParaRPr lang="en-US" sz="600" b="1" dirty="0" smtClean="0">
              <a:solidFill>
                <a:srgbClr val="1B3768"/>
              </a:solidFill>
              <a:latin typeface="Neutraface Text Demi"/>
            </a:endParaRPr>
          </a:p>
          <a:p>
            <a:pPr algn="ctr"/>
            <a:r>
              <a:rPr lang="en-US" sz="2400" b="1" dirty="0" smtClean="0">
                <a:solidFill>
                  <a:srgbClr val="1B3768"/>
                </a:solidFill>
                <a:latin typeface="Neutraface Text Demi"/>
              </a:rPr>
              <a:t>84 </a:t>
            </a:r>
            <a:r>
              <a:rPr lang="en-US" sz="2400" b="1" dirty="0">
                <a:solidFill>
                  <a:srgbClr val="1B3768"/>
                </a:solidFill>
                <a:latin typeface="Neutraface Text Demi"/>
              </a:rPr>
              <a:t>locations across the </a:t>
            </a:r>
            <a:r>
              <a:rPr lang="en-US" sz="2400" b="1" dirty="0" smtClean="0">
                <a:solidFill>
                  <a:srgbClr val="1B3768"/>
                </a:solidFill>
                <a:latin typeface="Neutraface Text Demi"/>
              </a:rPr>
              <a:t>state</a:t>
            </a:r>
          </a:p>
        </p:txBody>
      </p:sp>
      <p:sp>
        <p:nvSpPr>
          <p:cNvPr id="22" name="Slide Number Placeholder 1"/>
          <p:cNvSpPr>
            <a:spLocks noGrp="1"/>
          </p:cNvSpPr>
          <p:nvPr>
            <p:ph type="sldNum" sz="quarter" idx="12"/>
          </p:nvPr>
        </p:nvSpPr>
        <p:spPr>
          <a:xfrm>
            <a:off x="3706586" y="6435130"/>
            <a:ext cx="2133600" cy="365125"/>
          </a:xfrm>
        </p:spPr>
        <p:txBody>
          <a:bodyPr/>
          <a:lstStyle/>
          <a:p>
            <a:pPr algn="ctr"/>
            <a:fld id="{A8448D89-C360-D545-9F3A-54DEFA3863DE}" type="slidenum">
              <a:rPr lang="en-US" smtClean="0">
                <a:solidFill>
                  <a:schemeClr val="tx1"/>
                </a:solidFill>
              </a:rPr>
              <a:pPr algn="ctr"/>
              <a:t>2</a:t>
            </a:fld>
            <a:endParaRPr lang="en-US">
              <a:solidFill>
                <a:schemeClr val="tx1"/>
              </a:solidFill>
            </a:endParaRPr>
          </a:p>
        </p:txBody>
      </p:sp>
    </p:spTree>
    <p:extLst>
      <p:ext uri="{BB962C8B-B14F-4D97-AF65-F5344CB8AC3E}">
        <p14:creationId xmlns:p14="http://schemas.microsoft.com/office/powerpoint/2010/main" val="1450526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397000"/>
          </a:xfrm>
          <a:prstGeom prst="rect">
            <a:avLst/>
          </a:prstGeom>
        </p:spPr>
      </p:pic>
      <p:pic>
        <p:nvPicPr>
          <p:cNvPr id="6" name="Picture 5"/>
          <p:cNvPicPr>
            <a:picLocks noChangeAspect="1"/>
          </p:cNvPicPr>
          <p:nvPr/>
        </p:nvPicPr>
        <p:blipFill>
          <a:blip r:embed="rId4"/>
          <a:stretch>
            <a:fillRect/>
          </a:stretch>
        </p:blipFill>
        <p:spPr>
          <a:xfrm>
            <a:off x="7738533" y="6275134"/>
            <a:ext cx="1337732" cy="5218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sp>
        <p:nvSpPr>
          <p:cNvPr id="10" name="Rectangle 9"/>
          <p:cNvSpPr/>
          <p:nvPr/>
        </p:nvSpPr>
        <p:spPr>
          <a:xfrm>
            <a:off x="1924222" y="2254816"/>
            <a:ext cx="5295556" cy="830997"/>
          </a:xfrm>
          <a:prstGeom prst="rect">
            <a:avLst/>
          </a:prstGeom>
        </p:spPr>
        <p:txBody>
          <a:bodyPr wrap="square">
            <a:spAutoFit/>
          </a:bodyPr>
          <a:lstStyle/>
          <a:p>
            <a:pPr algn="ctr"/>
            <a:r>
              <a:rPr lang="en-US" sz="4800" b="1" dirty="0" smtClean="0">
                <a:solidFill>
                  <a:prstClr val="black"/>
                </a:solidFill>
                <a:latin typeface="Neutraface Text Demi"/>
              </a:rPr>
              <a:t>Why?</a:t>
            </a:r>
            <a:endParaRPr lang="en-US" sz="4800" dirty="0">
              <a:solidFill>
                <a:prstClr val="black"/>
              </a:solidFill>
              <a:latin typeface="Neutraface Text Demi"/>
            </a:endParaRPr>
          </a:p>
        </p:txBody>
      </p:sp>
      <p:sp>
        <p:nvSpPr>
          <p:cNvPr id="20" name="TextBox 19"/>
          <p:cNvSpPr txBox="1"/>
          <p:nvPr/>
        </p:nvSpPr>
        <p:spPr>
          <a:xfrm>
            <a:off x="0" y="3277495"/>
            <a:ext cx="9144000" cy="1569660"/>
          </a:xfrm>
          <a:prstGeom prst="rect">
            <a:avLst/>
          </a:prstGeom>
          <a:noFill/>
        </p:spPr>
        <p:txBody>
          <a:bodyPr wrap="square" rtlCol="0">
            <a:spAutoFit/>
          </a:bodyPr>
          <a:lstStyle/>
          <a:p>
            <a:pPr algn="ctr"/>
            <a:r>
              <a:rPr lang="en-US" sz="9600" b="1" dirty="0" smtClean="0">
                <a:latin typeface="Neutraface Text Demi"/>
                <a:cs typeface="Arial" panose="020B0604020202020204" pitchFamily="34" charset="0"/>
              </a:rPr>
              <a:t>25 Years</a:t>
            </a:r>
            <a:endParaRPr lang="en-US" sz="9600" b="1" dirty="0">
              <a:latin typeface="Neutraface Text Demi"/>
              <a:cs typeface="Arial" panose="020B0604020202020204" pitchFamily="34" charset="0"/>
            </a:endParaRPr>
          </a:p>
        </p:txBody>
      </p:sp>
      <p:sp>
        <p:nvSpPr>
          <p:cNvPr id="21" name="TextBox 5"/>
          <p:cNvSpPr txBox="1">
            <a:spLocks noChangeArrowheads="1"/>
          </p:cNvSpPr>
          <p:nvPr/>
        </p:nvSpPr>
        <p:spPr bwMode="auto">
          <a:xfrm>
            <a:off x="1" y="290946"/>
            <a:ext cx="9144000" cy="646331"/>
          </a:xfrm>
          <a:prstGeom prst="rect">
            <a:avLst/>
          </a:prstGeom>
          <a:noFill/>
          <a:ln w="9525">
            <a:noFill/>
            <a:miter lim="800000"/>
            <a:headEnd/>
            <a:tailEnd/>
          </a:ln>
        </p:spPr>
        <p:txBody>
          <a:bodyPr wrap="square">
            <a:spAutoFit/>
          </a:bodyPr>
          <a:lstStyle/>
          <a:p>
            <a:pPr algn="ctr"/>
            <a:r>
              <a:rPr lang="en-US" sz="3600" b="1" i="1" dirty="0" smtClean="0">
                <a:solidFill>
                  <a:schemeClr val="bg1"/>
                </a:solidFill>
                <a:latin typeface="Neutraface Text Demi"/>
              </a:rPr>
              <a:t>MaineCare Behavioral </a:t>
            </a:r>
            <a:r>
              <a:rPr lang="en-US" sz="3600" b="1" i="1" dirty="0">
                <a:solidFill>
                  <a:schemeClr val="bg1"/>
                </a:solidFill>
                <a:latin typeface="Neutraface Text Demi"/>
              </a:rPr>
              <a:t>Health </a:t>
            </a:r>
            <a:r>
              <a:rPr lang="en-US" sz="3600" b="1" i="1" dirty="0" smtClean="0">
                <a:solidFill>
                  <a:schemeClr val="bg1"/>
                </a:solidFill>
                <a:latin typeface="Neutraface Text Demi"/>
              </a:rPr>
              <a:t>Homes</a:t>
            </a:r>
            <a:endParaRPr lang="en-US" sz="2000" b="1" i="1" dirty="0">
              <a:solidFill>
                <a:schemeClr val="bg1"/>
              </a:solidFill>
              <a:latin typeface="Neutraface Text Demi"/>
            </a:endParaRPr>
          </a:p>
        </p:txBody>
      </p:sp>
      <p:sp>
        <p:nvSpPr>
          <p:cNvPr id="9" name="Slide Number Placeholder 1"/>
          <p:cNvSpPr>
            <a:spLocks noGrp="1"/>
          </p:cNvSpPr>
          <p:nvPr>
            <p:ph type="sldNum" sz="quarter" idx="12"/>
          </p:nvPr>
        </p:nvSpPr>
        <p:spPr>
          <a:xfrm>
            <a:off x="3706586" y="6435130"/>
            <a:ext cx="2133600" cy="365125"/>
          </a:xfrm>
        </p:spPr>
        <p:txBody>
          <a:bodyPr/>
          <a:lstStyle/>
          <a:p>
            <a:pPr algn="ctr"/>
            <a:fld id="{A8448D89-C360-D545-9F3A-54DEFA3863DE}" type="slidenum">
              <a:rPr lang="en-US" smtClean="0">
                <a:solidFill>
                  <a:schemeClr val="tx1"/>
                </a:solidFill>
              </a:rPr>
              <a:pPr algn="ctr"/>
              <a:t>3</a:t>
            </a:fld>
            <a:endParaRPr lang="en-US">
              <a:solidFill>
                <a:schemeClr val="tx1"/>
              </a:solidFill>
            </a:endParaRPr>
          </a:p>
        </p:txBody>
      </p:sp>
    </p:spTree>
    <p:extLst>
      <p:ext uri="{BB962C8B-B14F-4D97-AF65-F5344CB8AC3E}">
        <p14:creationId xmlns:p14="http://schemas.microsoft.com/office/powerpoint/2010/main" val="3320574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397000"/>
          </a:xfrm>
          <a:prstGeom prst="rect">
            <a:avLst/>
          </a:prstGeom>
        </p:spPr>
      </p:pic>
      <p:pic>
        <p:nvPicPr>
          <p:cNvPr id="6" name="Picture 5"/>
          <p:cNvPicPr>
            <a:picLocks noChangeAspect="1"/>
          </p:cNvPicPr>
          <p:nvPr/>
        </p:nvPicPr>
        <p:blipFill>
          <a:blip r:embed="rId4"/>
          <a:stretch>
            <a:fillRect/>
          </a:stretch>
        </p:blipFill>
        <p:spPr>
          <a:xfrm>
            <a:off x="7738533" y="6275134"/>
            <a:ext cx="1337732" cy="521828"/>
          </a:xfrm>
          <a:prstGeom prst="rect">
            <a:avLst/>
          </a:prstGeom>
        </p:spPr>
      </p:pic>
      <p:sp>
        <p:nvSpPr>
          <p:cNvPr id="21" name="TextBox 5"/>
          <p:cNvSpPr txBox="1">
            <a:spLocks noChangeArrowheads="1"/>
          </p:cNvSpPr>
          <p:nvPr/>
        </p:nvSpPr>
        <p:spPr bwMode="auto">
          <a:xfrm>
            <a:off x="-324729" y="168539"/>
            <a:ext cx="9819119" cy="646331"/>
          </a:xfrm>
          <a:prstGeom prst="rect">
            <a:avLst/>
          </a:prstGeom>
          <a:noFill/>
          <a:ln w="9525">
            <a:noFill/>
            <a:miter lim="800000"/>
            <a:headEnd/>
            <a:tailEnd/>
          </a:ln>
        </p:spPr>
        <p:txBody>
          <a:bodyPr wrap="square">
            <a:spAutoFit/>
          </a:bodyPr>
          <a:lstStyle/>
          <a:p>
            <a:pPr algn="ctr"/>
            <a:r>
              <a:rPr lang="en-US" sz="3600" b="1" i="1" dirty="0">
                <a:solidFill>
                  <a:schemeClr val="bg1"/>
                </a:solidFill>
                <a:latin typeface="Neutraface Text Demi"/>
              </a:rPr>
              <a:t>10 Core </a:t>
            </a:r>
            <a:r>
              <a:rPr lang="en-US" sz="3600" b="1" i="1" dirty="0" smtClean="0">
                <a:solidFill>
                  <a:schemeClr val="bg1"/>
                </a:solidFill>
                <a:latin typeface="Neutraface Text Demi"/>
              </a:rPr>
              <a:t>Standards of BHH</a:t>
            </a:r>
            <a:endParaRPr lang="en-US" sz="2000" b="1" i="1" dirty="0">
              <a:solidFill>
                <a:schemeClr val="bg1"/>
              </a:solidFill>
              <a:latin typeface="Neutraface Text Demi"/>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sp>
        <p:nvSpPr>
          <p:cNvPr id="17" name="Content Placeholder 2"/>
          <p:cNvSpPr txBox="1">
            <a:spLocks/>
          </p:cNvSpPr>
          <p:nvPr/>
        </p:nvSpPr>
        <p:spPr>
          <a:xfrm>
            <a:off x="12830" y="1410782"/>
            <a:ext cx="9144000" cy="48006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Demonstrated provider leadership</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Team-based approach</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Population risk-stratification and management</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Enhanced access to care</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Comprehensive consumer/family directed care planning</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Behavioral-physical health integration</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Inclusion of members &amp; families</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Connection to community </a:t>
            </a:r>
          </a:p>
          <a:p>
            <a:pPr marL="971550"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Commitment to improve efficient use of health care </a:t>
            </a:r>
          </a:p>
          <a:p>
            <a:pPr marL="804862" lvl="1" indent="-457200" algn="l">
              <a:spcBef>
                <a:spcPts val="1200"/>
              </a:spcBef>
              <a:buSzPct val="100000"/>
              <a:buFont typeface="+mj-lt"/>
              <a:buAutoNum type="arabicPeriod"/>
              <a:defRPr/>
            </a:pPr>
            <a:r>
              <a:rPr lang="en-US" sz="2000" b="1" dirty="0" smtClean="0">
                <a:solidFill>
                  <a:schemeClr val="tx1"/>
                </a:solidFill>
                <a:latin typeface="Neutraface Text Demi"/>
                <a:sym typeface="Wingdings" pitchFamily="2" charset="2"/>
              </a:rPr>
              <a:t>   Integrated HIT</a:t>
            </a:r>
            <a:endParaRPr lang="en-US" sz="2000" b="1" dirty="0">
              <a:solidFill>
                <a:schemeClr val="tx1"/>
              </a:solidFill>
              <a:latin typeface="Neutraface Text Demi"/>
              <a:sym typeface="Wingdings" pitchFamily="2" charset="2"/>
            </a:endParaRPr>
          </a:p>
        </p:txBody>
      </p:sp>
      <p:sp>
        <p:nvSpPr>
          <p:cNvPr id="7" name="Slide Number Placeholder 1"/>
          <p:cNvSpPr>
            <a:spLocks noGrp="1"/>
          </p:cNvSpPr>
          <p:nvPr>
            <p:ph type="sldNum" sz="quarter" idx="12"/>
          </p:nvPr>
        </p:nvSpPr>
        <p:spPr>
          <a:xfrm>
            <a:off x="3706586" y="6435130"/>
            <a:ext cx="2133600" cy="365125"/>
          </a:xfrm>
        </p:spPr>
        <p:txBody>
          <a:bodyPr/>
          <a:lstStyle/>
          <a:p>
            <a:pPr algn="ctr"/>
            <a:fld id="{A8448D89-C360-D545-9F3A-54DEFA3863DE}" type="slidenum">
              <a:rPr lang="en-US" smtClean="0">
                <a:solidFill>
                  <a:schemeClr val="tx1"/>
                </a:solidFill>
              </a:rPr>
              <a:pPr algn="ctr"/>
              <a:t>4</a:t>
            </a:fld>
            <a:endParaRPr lang="en-US">
              <a:solidFill>
                <a:schemeClr val="tx1"/>
              </a:solidFill>
            </a:endParaRPr>
          </a:p>
        </p:txBody>
      </p:sp>
    </p:spTree>
    <p:extLst>
      <p:ext uri="{BB962C8B-B14F-4D97-AF65-F5344CB8AC3E}">
        <p14:creationId xmlns:p14="http://schemas.microsoft.com/office/powerpoint/2010/main" val="1413276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910"/>
            <a:ext cx="9144000" cy="1397000"/>
          </a:xfrm>
          <a:prstGeom prst="rect">
            <a:avLst/>
          </a:prstGeom>
        </p:spPr>
      </p:pic>
      <p:pic>
        <p:nvPicPr>
          <p:cNvPr id="6" name="Picture 5"/>
          <p:cNvPicPr>
            <a:picLocks noChangeAspect="1"/>
          </p:cNvPicPr>
          <p:nvPr/>
        </p:nvPicPr>
        <p:blipFill>
          <a:blip r:embed="rId4"/>
          <a:stretch>
            <a:fillRect/>
          </a:stretch>
        </p:blipFill>
        <p:spPr>
          <a:xfrm>
            <a:off x="7738533" y="6275134"/>
            <a:ext cx="1337732" cy="52182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sp>
        <p:nvSpPr>
          <p:cNvPr id="7" name="Oval 6"/>
          <p:cNvSpPr>
            <a:spLocks noChangeAspect="1"/>
          </p:cNvSpPr>
          <p:nvPr/>
        </p:nvSpPr>
        <p:spPr>
          <a:xfrm>
            <a:off x="1295400" y="19243"/>
            <a:ext cx="6568440" cy="6568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ysClr val="windowText" lastClr="000000"/>
                </a:solidFill>
              </a:rPr>
              <a:t>Person Centered Team</a:t>
            </a:r>
            <a:endParaRPr lang="en-US" sz="3200" b="1" i="1" dirty="0">
              <a:solidFill>
                <a:sysClr val="windowText" lastClr="000000"/>
              </a:solidFill>
            </a:endParaRPr>
          </a:p>
        </p:txBody>
      </p:sp>
      <p:sp>
        <p:nvSpPr>
          <p:cNvPr id="8" name="Oval 7"/>
          <p:cNvSpPr/>
          <p:nvPr/>
        </p:nvSpPr>
        <p:spPr>
          <a:xfrm>
            <a:off x="2667000" y="-38910"/>
            <a:ext cx="1828800" cy="1752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Certified Peer Support Specialist (CIPSS)</a:t>
            </a:r>
            <a:endParaRPr lang="en-US" b="1" dirty="0">
              <a:solidFill>
                <a:schemeClr val="tx1"/>
              </a:solidFill>
            </a:endParaRPr>
          </a:p>
        </p:txBody>
      </p:sp>
      <p:sp>
        <p:nvSpPr>
          <p:cNvPr id="9" name="Oval 8"/>
          <p:cNvSpPr/>
          <p:nvPr/>
        </p:nvSpPr>
        <p:spPr>
          <a:xfrm>
            <a:off x="3733800" y="5066490"/>
            <a:ext cx="1828800" cy="1752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schemeClr val="tx1"/>
                </a:solidFill>
              </a:rPr>
              <a:t>Clinical Team Leader</a:t>
            </a:r>
            <a:endParaRPr lang="en-US" b="1" dirty="0">
              <a:solidFill>
                <a:schemeClr val="tx1"/>
              </a:solidFill>
            </a:endParaRPr>
          </a:p>
        </p:txBody>
      </p:sp>
      <p:sp>
        <p:nvSpPr>
          <p:cNvPr id="10" name="Oval 9"/>
          <p:cNvSpPr/>
          <p:nvPr/>
        </p:nvSpPr>
        <p:spPr>
          <a:xfrm>
            <a:off x="838200" y="3009090"/>
            <a:ext cx="1828800" cy="1752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solidFill>
                  <a:schemeClr val="tx1"/>
                </a:solidFill>
              </a:rPr>
              <a:t>Nurse Care Manager</a:t>
            </a:r>
            <a:endParaRPr lang="en-US" b="1" dirty="0">
              <a:solidFill>
                <a:schemeClr val="tx1"/>
              </a:solidFill>
            </a:endParaRPr>
          </a:p>
        </p:txBody>
      </p:sp>
      <p:sp>
        <p:nvSpPr>
          <p:cNvPr id="11" name="Oval 10"/>
          <p:cNvSpPr/>
          <p:nvPr/>
        </p:nvSpPr>
        <p:spPr>
          <a:xfrm>
            <a:off x="1219200" y="1180290"/>
            <a:ext cx="1828800" cy="1752600"/>
          </a:xfrm>
          <a:prstGeom prst="ellipse">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schemeClr val="tx1"/>
                </a:solidFill>
              </a:rPr>
              <a:t>Psychiatric Consultant</a:t>
            </a:r>
            <a:endParaRPr lang="en-US" b="1" dirty="0">
              <a:solidFill>
                <a:schemeClr val="tx1"/>
              </a:solidFill>
            </a:endParaRPr>
          </a:p>
        </p:txBody>
      </p:sp>
      <p:sp>
        <p:nvSpPr>
          <p:cNvPr id="12" name="Oval 11"/>
          <p:cNvSpPr/>
          <p:nvPr/>
        </p:nvSpPr>
        <p:spPr>
          <a:xfrm>
            <a:off x="4648200" y="-38910"/>
            <a:ext cx="1828800" cy="1752600"/>
          </a:xfrm>
          <a:prstGeom prst="ellipse">
            <a:avLst/>
          </a:prstGeom>
          <a:ln>
            <a:solidFill>
              <a:srgbClr val="FFF74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Family or Youth Support Specialist</a:t>
            </a:r>
            <a:endParaRPr lang="en-US" b="1" dirty="0">
              <a:solidFill>
                <a:schemeClr val="tx1"/>
              </a:solidFill>
            </a:endParaRPr>
          </a:p>
        </p:txBody>
      </p:sp>
      <p:sp>
        <p:nvSpPr>
          <p:cNvPr id="13" name="Oval 12"/>
          <p:cNvSpPr/>
          <p:nvPr/>
        </p:nvSpPr>
        <p:spPr>
          <a:xfrm>
            <a:off x="6553200" y="3009090"/>
            <a:ext cx="1828800" cy="1752600"/>
          </a:xfrm>
          <a:prstGeom prst="ellipse">
            <a:avLst/>
          </a:prstGeom>
          <a:ln>
            <a:solidFill>
              <a:srgbClr val="FFF74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smtClean="0">
                <a:solidFill>
                  <a:schemeClr val="tx1"/>
                </a:solidFill>
              </a:rPr>
              <a:t>Health Home Coordinator for Children and Families</a:t>
            </a:r>
            <a:endParaRPr lang="en-US" sz="1600" b="1" dirty="0">
              <a:solidFill>
                <a:schemeClr val="tx1"/>
              </a:solidFill>
            </a:endParaRPr>
          </a:p>
        </p:txBody>
      </p:sp>
      <p:sp>
        <p:nvSpPr>
          <p:cNvPr id="14" name="Oval 13"/>
          <p:cNvSpPr/>
          <p:nvPr/>
        </p:nvSpPr>
        <p:spPr>
          <a:xfrm>
            <a:off x="6172200" y="1180290"/>
            <a:ext cx="1828800" cy="1752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smtClean="0">
                <a:solidFill>
                  <a:schemeClr val="tx1"/>
                </a:solidFill>
              </a:rPr>
              <a:t>Health Home Coordinator for Adults</a:t>
            </a:r>
            <a:endParaRPr lang="en-US" sz="1600" b="1" dirty="0">
              <a:solidFill>
                <a:schemeClr val="tx1"/>
              </a:solidFill>
            </a:endParaRPr>
          </a:p>
        </p:txBody>
      </p:sp>
      <p:sp>
        <p:nvSpPr>
          <p:cNvPr id="15" name="Oval 14"/>
          <p:cNvSpPr/>
          <p:nvPr/>
        </p:nvSpPr>
        <p:spPr>
          <a:xfrm>
            <a:off x="1828800" y="4609290"/>
            <a:ext cx="1828800" cy="1752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solidFill>
                  <a:schemeClr val="tx1"/>
                </a:solidFill>
              </a:rPr>
              <a:t>Medical Consultant</a:t>
            </a:r>
            <a:endParaRPr lang="en-US" b="1" dirty="0">
              <a:solidFill>
                <a:schemeClr val="tx1"/>
              </a:solidFill>
            </a:endParaRPr>
          </a:p>
        </p:txBody>
      </p:sp>
      <p:sp>
        <p:nvSpPr>
          <p:cNvPr id="18" name="Oval 17"/>
          <p:cNvSpPr/>
          <p:nvPr/>
        </p:nvSpPr>
        <p:spPr>
          <a:xfrm>
            <a:off x="5638800" y="4705543"/>
            <a:ext cx="1828800" cy="1752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schemeClr val="tx1"/>
                </a:solidFill>
              </a:rPr>
              <a:t>Admin</a:t>
            </a:r>
          </a:p>
          <a:p>
            <a:pPr algn="ctr"/>
            <a:r>
              <a:rPr lang="en-US" b="1" dirty="0" smtClean="0">
                <a:solidFill>
                  <a:schemeClr val="tx1"/>
                </a:solidFill>
              </a:rPr>
              <a:t>Team Leader</a:t>
            </a:r>
            <a:endParaRPr lang="en-US" b="1" dirty="0">
              <a:solidFill>
                <a:schemeClr val="tx1"/>
              </a:solidFill>
            </a:endParaRPr>
          </a:p>
        </p:txBody>
      </p:sp>
      <p:sp>
        <p:nvSpPr>
          <p:cNvPr id="17" name="Slide Number Placeholder 1"/>
          <p:cNvSpPr>
            <a:spLocks noGrp="1"/>
          </p:cNvSpPr>
          <p:nvPr>
            <p:ph type="sldNum" sz="quarter" idx="12"/>
          </p:nvPr>
        </p:nvSpPr>
        <p:spPr>
          <a:xfrm>
            <a:off x="3706586" y="6435130"/>
            <a:ext cx="2133600" cy="365125"/>
          </a:xfrm>
        </p:spPr>
        <p:txBody>
          <a:bodyPr/>
          <a:lstStyle/>
          <a:p>
            <a:fld id="{A8448D89-C360-D545-9F3A-54DEFA3863DE}" type="slidenum">
              <a:rPr lang="en-US" smtClean="0">
                <a:solidFill>
                  <a:schemeClr val="tx1"/>
                </a:solidFill>
              </a:rPr>
              <a:pPr/>
              <a:t>5</a:t>
            </a:fld>
            <a:endParaRPr lang="en-US">
              <a:solidFill>
                <a:schemeClr val="tx1"/>
              </a:solidFill>
            </a:endParaRPr>
          </a:p>
        </p:txBody>
      </p:sp>
    </p:spTree>
    <p:extLst>
      <p:ext uri="{BB962C8B-B14F-4D97-AF65-F5344CB8AC3E}">
        <p14:creationId xmlns:p14="http://schemas.microsoft.com/office/powerpoint/2010/main" val="1509747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397000"/>
          </a:xfrm>
          <a:prstGeom prst="rect">
            <a:avLst/>
          </a:prstGeom>
        </p:spPr>
      </p:pic>
      <p:pic>
        <p:nvPicPr>
          <p:cNvPr id="6" name="Picture 5"/>
          <p:cNvPicPr>
            <a:picLocks noChangeAspect="1"/>
          </p:cNvPicPr>
          <p:nvPr/>
        </p:nvPicPr>
        <p:blipFill>
          <a:blip r:embed="rId4"/>
          <a:stretch>
            <a:fillRect/>
          </a:stretch>
        </p:blipFill>
        <p:spPr>
          <a:xfrm>
            <a:off x="7738533" y="6275134"/>
            <a:ext cx="1337732" cy="521828"/>
          </a:xfrm>
          <a:prstGeom prst="rect">
            <a:avLst/>
          </a:prstGeom>
        </p:spPr>
      </p:pic>
      <p:sp>
        <p:nvSpPr>
          <p:cNvPr id="21" name="TextBox 5"/>
          <p:cNvSpPr txBox="1">
            <a:spLocks noChangeArrowheads="1"/>
          </p:cNvSpPr>
          <p:nvPr/>
        </p:nvSpPr>
        <p:spPr bwMode="auto">
          <a:xfrm>
            <a:off x="-264910" y="171302"/>
            <a:ext cx="9819119" cy="646331"/>
          </a:xfrm>
          <a:prstGeom prst="rect">
            <a:avLst/>
          </a:prstGeom>
          <a:noFill/>
          <a:ln w="9525">
            <a:noFill/>
            <a:miter lim="800000"/>
            <a:headEnd/>
            <a:tailEnd/>
          </a:ln>
        </p:spPr>
        <p:txBody>
          <a:bodyPr wrap="square">
            <a:spAutoFit/>
          </a:bodyPr>
          <a:lstStyle/>
          <a:p>
            <a:pPr algn="ctr"/>
            <a:r>
              <a:rPr lang="en-US" sz="3600" b="1" i="1" dirty="0" smtClean="0">
                <a:solidFill>
                  <a:schemeClr val="bg1"/>
                </a:solidFill>
                <a:latin typeface="Neutraface Text Demi"/>
              </a:rPr>
              <a:t>Difference of Behavioral Health Homes</a:t>
            </a:r>
            <a:endParaRPr lang="en-US" sz="2000" b="1" i="1" dirty="0">
              <a:solidFill>
                <a:schemeClr val="bg1"/>
              </a:solidFill>
              <a:latin typeface="Neutraface Text Demi"/>
            </a:endParaRPr>
          </a:p>
        </p:txBody>
      </p:sp>
      <p:sp>
        <p:nvSpPr>
          <p:cNvPr id="9" name="Oval 8"/>
          <p:cNvSpPr/>
          <p:nvPr/>
        </p:nvSpPr>
        <p:spPr>
          <a:xfrm>
            <a:off x="3810000" y="1484840"/>
            <a:ext cx="4800600" cy="4572000"/>
          </a:xfrm>
          <a:prstGeom prst="ellipse">
            <a:avLst/>
          </a:prstGeom>
          <a:solidFill>
            <a:srgbClr val="0BD0D9">
              <a:alpha val="6784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609600" y="1484840"/>
            <a:ext cx="4800600" cy="4572000"/>
          </a:xfrm>
          <a:prstGeom prst="ellipse">
            <a:avLst/>
          </a:prstGeom>
          <a:solidFill>
            <a:srgbClr val="FFF74F">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447800" y="2627840"/>
            <a:ext cx="3962400" cy="2378691"/>
          </a:xfrm>
          <a:prstGeom prst="ellipse">
            <a:avLst/>
          </a:prstGeom>
          <a:solidFill>
            <a:srgbClr val="7CCA62">
              <a:alpha val="5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212117" y="1789640"/>
            <a:ext cx="3588483" cy="677108"/>
          </a:xfrm>
          <a:prstGeom prst="rect">
            <a:avLst/>
          </a:prstGeom>
          <a:noFill/>
        </p:spPr>
        <p:txBody>
          <a:bodyPr wrap="none" rtlCol="0">
            <a:spAutoFit/>
          </a:bodyPr>
          <a:lstStyle/>
          <a:p>
            <a:pPr algn="ctr"/>
            <a:r>
              <a:rPr lang="en-US" sz="2000" b="1" dirty="0" smtClean="0">
                <a:solidFill>
                  <a:prstClr val="black"/>
                </a:solidFill>
              </a:rPr>
              <a:t>Primary Care</a:t>
            </a:r>
          </a:p>
          <a:p>
            <a:pPr algn="ctr"/>
            <a:r>
              <a:rPr lang="en-US" b="1" dirty="0" smtClean="0">
                <a:solidFill>
                  <a:prstClr val="black"/>
                </a:solidFill>
              </a:rPr>
              <a:t>(PCMH – MaineCare Health Homes)</a:t>
            </a:r>
          </a:p>
        </p:txBody>
      </p:sp>
      <p:sp>
        <p:nvSpPr>
          <p:cNvPr id="14" name="TextBox 13"/>
          <p:cNvSpPr txBox="1"/>
          <p:nvPr/>
        </p:nvSpPr>
        <p:spPr>
          <a:xfrm>
            <a:off x="5365358" y="1789639"/>
            <a:ext cx="1689886" cy="707886"/>
          </a:xfrm>
          <a:prstGeom prst="rect">
            <a:avLst/>
          </a:prstGeom>
          <a:noFill/>
        </p:spPr>
        <p:txBody>
          <a:bodyPr wrap="none" rtlCol="0">
            <a:spAutoFit/>
          </a:bodyPr>
          <a:lstStyle/>
          <a:p>
            <a:pPr algn="ctr"/>
            <a:r>
              <a:rPr lang="en-US" sz="2000" b="1" dirty="0" smtClean="0">
                <a:solidFill>
                  <a:prstClr val="black"/>
                </a:solidFill>
              </a:rPr>
              <a:t>Behavioral </a:t>
            </a:r>
          </a:p>
          <a:p>
            <a:pPr algn="ctr"/>
            <a:r>
              <a:rPr lang="en-US" sz="2000" b="1" dirty="0" smtClean="0">
                <a:solidFill>
                  <a:prstClr val="black"/>
                </a:solidFill>
              </a:rPr>
              <a:t>Health Homes</a:t>
            </a:r>
            <a:endParaRPr lang="en-US" sz="2000" b="1" dirty="0">
              <a:solidFill>
                <a:prstClr val="black"/>
              </a:solidFill>
            </a:endParaRPr>
          </a:p>
        </p:txBody>
      </p:sp>
      <p:sp>
        <p:nvSpPr>
          <p:cNvPr id="15" name="TextBox 14"/>
          <p:cNvSpPr txBox="1"/>
          <p:nvPr/>
        </p:nvSpPr>
        <p:spPr>
          <a:xfrm>
            <a:off x="1752600" y="3313640"/>
            <a:ext cx="2095445" cy="707886"/>
          </a:xfrm>
          <a:prstGeom prst="rect">
            <a:avLst/>
          </a:prstGeom>
          <a:noFill/>
        </p:spPr>
        <p:txBody>
          <a:bodyPr wrap="none" rtlCol="0">
            <a:spAutoFit/>
          </a:bodyPr>
          <a:lstStyle/>
          <a:p>
            <a:pPr algn="ctr"/>
            <a:r>
              <a:rPr lang="en-US" sz="2000" b="1" i="1" dirty="0" smtClean="0">
                <a:solidFill>
                  <a:prstClr val="black"/>
                </a:solidFill>
              </a:rPr>
              <a:t>Integrated </a:t>
            </a:r>
          </a:p>
          <a:p>
            <a:pPr algn="ctr"/>
            <a:r>
              <a:rPr lang="en-US" sz="2000" b="1" i="1" dirty="0" smtClean="0">
                <a:solidFill>
                  <a:prstClr val="black"/>
                </a:solidFill>
              </a:rPr>
              <a:t>Behavioral Health</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sp>
        <p:nvSpPr>
          <p:cNvPr id="17" name="Slide Number Placeholder 1"/>
          <p:cNvSpPr>
            <a:spLocks noGrp="1"/>
          </p:cNvSpPr>
          <p:nvPr>
            <p:ph type="sldNum" sz="quarter" idx="12"/>
          </p:nvPr>
        </p:nvSpPr>
        <p:spPr>
          <a:xfrm>
            <a:off x="3706586" y="6435130"/>
            <a:ext cx="2133600" cy="365125"/>
          </a:xfrm>
        </p:spPr>
        <p:txBody>
          <a:bodyPr/>
          <a:lstStyle/>
          <a:p>
            <a:pPr algn="ctr"/>
            <a:fld id="{A8448D89-C360-D545-9F3A-54DEFA3863DE}" type="slidenum">
              <a:rPr lang="en-US" smtClean="0">
                <a:solidFill>
                  <a:schemeClr val="tx1"/>
                </a:solidFill>
              </a:rPr>
              <a:pPr algn="ctr"/>
              <a:t>6</a:t>
            </a:fld>
            <a:endParaRPr lang="en-US">
              <a:solidFill>
                <a:schemeClr val="tx1"/>
              </a:solidFill>
            </a:endParaRPr>
          </a:p>
        </p:txBody>
      </p:sp>
    </p:spTree>
    <p:extLst>
      <p:ext uri="{BB962C8B-B14F-4D97-AF65-F5344CB8AC3E}">
        <p14:creationId xmlns:p14="http://schemas.microsoft.com/office/powerpoint/2010/main" val="1851161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9144000" cy="1397000"/>
          </a:xfrm>
          <a:prstGeom prst="rect">
            <a:avLst/>
          </a:prstGeom>
        </p:spPr>
      </p:pic>
      <p:pic>
        <p:nvPicPr>
          <p:cNvPr id="6" name="Picture 5"/>
          <p:cNvPicPr>
            <a:picLocks noChangeAspect="1"/>
          </p:cNvPicPr>
          <p:nvPr/>
        </p:nvPicPr>
        <p:blipFill>
          <a:blip r:embed="rId6"/>
          <a:stretch>
            <a:fillRect/>
          </a:stretch>
        </p:blipFill>
        <p:spPr>
          <a:xfrm>
            <a:off x="7738533" y="6275134"/>
            <a:ext cx="1337732" cy="521828"/>
          </a:xfrm>
          <a:prstGeom prst="rect">
            <a:avLst/>
          </a:prstGeom>
        </p:spPr>
      </p:pic>
      <p:sp>
        <p:nvSpPr>
          <p:cNvPr id="21" name="TextBox 5"/>
          <p:cNvSpPr txBox="1">
            <a:spLocks noChangeArrowheads="1"/>
          </p:cNvSpPr>
          <p:nvPr/>
        </p:nvSpPr>
        <p:spPr bwMode="auto">
          <a:xfrm>
            <a:off x="-264910" y="171302"/>
            <a:ext cx="9819119" cy="646331"/>
          </a:xfrm>
          <a:prstGeom prst="rect">
            <a:avLst/>
          </a:prstGeom>
          <a:noFill/>
          <a:ln w="9525">
            <a:noFill/>
            <a:miter lim="800000"/>
            <a:headEnd/>
            <a:tailEnd/>
          </a:ln>
        </p:spPr>
        <p:txBody>
          <a:bodyPr wrap="square">
            <a:spAutoFit/>
          </a:bodyPr>
          <a:lstStyle/>
          <a:p>
            <a:pPr algn="ctr"/>
            <a:r>
              <a:rPr lang="en-US" sz="3600" b="1" i="1" dirty="0" smtClean="0">
                <a:solidFill>
                  <a:schemeClr val="bg1"/>
                </a:solidFill>
                <a:latin typeface="Neutraface Text Demi"/>
              </a:rPr>
              <a:t>Difference of Behavioral Health Homes</a:t>
            </a:r>
            <a:endParaRPr lang="en-US" sz="2000" b="1" i="1" dirty="0">
              <a:solidFill>
                <a:schemeClr val="bg1"/>
              </a:solidFill>
              <a:latin typeface="Neutraface Text Demi"/>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pic>
        <p:nvPicPr>
          <p:cNvPr id="17" name="The Medical Neighborhood in Action- Marcus and his Te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63838" y="1952014"/>
            <a:ext cx="7342909" cy="4038600"/>
          </a:xfrm>
          <a:prstGeom prst="rect">
            <a:avLst/>
          </a:prstGeom>
        </p:spPr>
      </p:pic>
      <p:sp>
        <p:nvSpPr>
          <p:cNvPr id="18" name="Title 1"/>
          <p:cNvSpPr txBox="1">
            <a:spLocks/>
          </p:cNvSpPr>
          <p:nvPr/>
        </p:nvSpPr>
        <p:spPr>
          <a:xfrm>
            <a:off x="120799" y="1136588"/>
            <a:ext cx="8919493" cy="8958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hlinkClick r:id="rId9"/>
              </a:rPr>
              <a:t>The Medical Neighborhood in Action: Marcus and His Team</a:t>
            </a:r>
            <a:endParaRPr lang="en-US" sz="2800" b="1" dirty="0">
              <a:solidFill>
                <a:schemeClr val="bg1"/>
              </a:solidFill>
            </a:endParaRPr>
          </a:p>
        </p:txBody>
      </p:sp>
      <p:sp>
        <p:nvSpPr>
          <p:cNvPr id="20" name="Slide Number Placeholder 1"/>
          <p:cNvSpPr>
            <a:spLocks noGrp="1"/>
          </p:cNvSpPr>
          <p:nvPr>
            <p:ph type="sldNum" sz="quarter" idx="12"/>
          </p:nvPr>
        </p:nvSpPr>
        <p:spPr>
          <a:xfrm>
            <a:off x="3706586" y="6435130"/>
            <a:ext cx="2133600" cy="365125"/>
          </a:xfrm>
        </p:spPr>
        <p:txBody>
          <a:bodyPr/>
          <a:lstStyle/>
          <a:p>
            <a:pPr algn="ctr"/>
            <a:fld id="{A8448D89-C360-D545-9F3A-54DEFA3863DE}" type="slidenum">
              <a:rPr lang="en-US" smtClean="0">
                <a:solidFill>
                  <a:schemeClr val="tx1"/>
                </a:solidFill>
              </a:rPr>
              <a:pPr algn="ctr"/>
              <a:t>7</a:t>
            </a:fld>
            <a:endParaRPr lang="en-US">
              <a:solidFill>
                <a:schemeClr val="tx1"/>
              </a:solidFill>
            </a:endParaRPr>
          </a:p>
        </p:txBody>
      </p:sp>
    </p:spTree>
    <p:extLst>
      <p:ext uri="{BB962C8B-B14F-4D97-AF65-F5344CB8AC3E}">
        <p14:creationId xmlns:p14="http://schemas.microsoft.com/office/powerpoint/2010/main" val="1328545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397000"/>
          </a:xfrm>
          <a:prstGeom prst="rect">
            <a:avLst/>
          </a:prstGeom>
        </p:spPr>
      </p:pic>
      <p:pic>
        <p:nvPicPr>
          <p:cNvPr id="6" name="Picture 5"/>
          <p:cNvPicPr>
            <a:picLocks noChangeAspect="1"/>
          </p:cNvPicPr>
          <p:nvPr/>
        </p:nvPicPr>
        <p:blipFill>
          <a:blip r:embed="rId4"/>
          <a:stretch>
            <a:fillRect/>
          </a:stretch>
        </p:blipFill>
        <p:spPr>
          <a:xfrm>
            <a:off x="7738533" y="6275134"/>
            <a:ext cx="1337732" cy="521828"/>
          </a:xfrm>
          <a:prstGeom prst="rect">
            <a:avLst/>
          </a:prstGeom>
        </p:spPr>
      </p:pic>
      <p:sp>
        <p:nvSpPr>
          <p:cNvPr id="21" name="TextBox 5"/>
          <p:cNvSpPr txBox="1">
            <a:spLocks noChangeArrowheads="1"/>
          </p:cNvSpPr>
          <p:nvPr/>
        </p:nvSpPr>
        <p:spPr bwMode="auto">
          <a:xfrm>
            <a:off x="-264910" y="171302"/>
            <a:ext cx="9819119" cy="646331"/>
          </a:xfrm>
          <a:prstGeom prst="rect">
            <a:avLst/>
          </a:prstGeom>
          <a:noFill/>
          <a:ln w="9525">
            <a:noFill/>
            <a:miter lim="800000"/>
            <a:headEnd/>
            <a:tailEnd/>
          </a:ln>
        </p:spPr>
        <p:txBody>
          <a:bodyPr wrap="square">
            <a:spAutoFit/>
          </a:bodyPr>
          <a:lstStyle/>
          <a:p>
            <a:pPr algn="ctr"/>
            <a:r>
              <a:rPr lang="en-US" sz="3600" b="1" i="1" dirty="0" smtClean="0">
                <a:solidFill>
                  <a:schemeClr val="bg1"/>
                </a:solidFill>
                <a:latin typeface="Neutraface Text Demi"/>
              </a:rPr>
              <a:t>Difference of Behavioral Health Homes</a:t>
            </a:r>
            <a:endParaRPr lang="en-US" sz="2000" b="1" i="1" dirty="0">
              <a:solidFill>
                <a:schemeClr val="bg1"/>
              </a:solidFill>
              <a:latin typeface="Neutraface Text Demi"/>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4090367151"/>
              </p:ext>
            </p:extLst>
          </p:nvPr>
        </p:nvGraphicFramePr>
        <p:xfrm>
          <a:off x="2649366" y="1450188"/>
          <a:ext cx="3276600" cy="2376487"/>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p:cNvSpPr txBox="1"/>
          <p:nvPr/>
        </p:nvSpPr>
        <p:spPr>
          <a:xfrm>
            <a:off x="2061852" y="1321002"/>
            <a:ext cx="2121749" cy="584775"/>
          </a:xfrm>
          <a:prstGeom prst="rect">
            <a:avLst/>
          </a:prstGeom>
          <a:noFill/>
        </p:spPr>
        <p:txBody>
          <a:bodyPr wrap="square" rtlCol="0">
            <a:spAutoFit/>
          </a:bodyPr>
          <a:lstStyle/>
          <a:p>
            <a:pPr algn="r" defTabSz="914400"/>
            <a:r>
              <a:rPr lang="en-US" sz="1600" b="1" dirty="0" smtClean="0">
                <a:solidFill>
                  <a:prstClr val="black"/>
                </a:solidFill>
              </a:rPr>
              <a:t>14% non-emergent ED use after QI project</a:t>
            </a:r>
            <a:endParaRPr lang="en-US" sz="1600" b="1" dirty="0">
              <a:solidFill>
                <a:prstClr val="black"/>
              </a:solidFill>
            </a:endParaRPr>
          </a:p>
        </p:txBody>
      </p:sp>
      <p:cxnSp>
        <p:nvCxnSpPr>
          <p:cNvPr id="10" name="Straight Arrow Connector 9"/>
          <p:cNvCxnSpPr>
            <a:stCxn id="9" idx="3"/>
          </p:cNvCxnSpPr>
          <p:nvPr/>
        </p:nvCxnSpPr>
        <p:spPr>
          <a:xfrm>
            <a:off x="4183601" y="1613390"/>
            <a:ext cx="370765" cy="3489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08746" y="1350135"/>
            <a:ext cx="1682117" cy="830997"/>
          </a:xfrm>
          <a:prstGeom prst="rect">
            <a:avLst/>
          </a:prstGeom>
          <a:noFill/>
        </p:spPr>
        <p:txBody>
          <a:bodyPr wrap="square" rtlCol="0">
            <a:spAutoFit/>
          </a:bodyPr>
          <a:lstStyle/>
          <a:p>
            <a:pPr defTabSz="914400"/>
            <a:r>
              <a:rPr lang="en-US" sz="1600" i="1" dirty="0" smtClean="0">
                <a:solidFill>
                  <a:prstClr val="black"/>
                </a:solidFill>
              </a:rPr>
              <a:t>23% non-emergent ED use before QI project</a:t>
            </a:r>
            <a:endParaRPr lang="en-US" sz="1600" i="1" dirty="0">
              <a:solidFill>
                <a:prstClr val="black"/>
              </a:solidFill>
            </a:endParaRPr>
          </a:p>
        </p:txBody>
      </p:sp>
      <p:sp>
        <p:nvSpPr>
          <p:cNvPr id="12" name="Right Brace 11"/>
          <p:cNvSpPr/>
          <p:nvPr/>
        </p:nvSpPr>
        <p:spPr>
          <a:xfrm rot="18937037">
            <a:off x="4915020" y="1322123"/>
            <a:ext cx="356023" cy="958595"/>
          </a:xfrm>
          <a:prstGeom prst="rightBrace">
            <a:avLst>
              <a:gd name="adj1" fmla="val 2500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4" name="Rectangle 13"/>
          <p:cNvSpPr/>
          <p:nvPr/>
        </p:nvSpPr>
        <p:spPr>
          <a:xfrm>
            <a:off x="6802605" y="5194155"/>
            <a:ext cx="640080" cy="83519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714852" y="4662492"/>
            <a:ext cx="640080" cy="137000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p:nvPr/>
        </p:nvCxnSpPr>
        <p:spPr>
          <a:xfrm>
            <a:off x="5444950" y="4040716"/>
            <a:ext cx="0" cy="20116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444951" y="6041379"/>
            <a:ext cx="235374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713430" y="4079339"/>
            <a:ext cx="731520" cy="307777"/>
          </a:xfrm>
          <a:prstGeom prst="rect">
            <a:avLst/>
          </a:prstGeom>
        </p:spPr>
        <p:txBody>
          <a:bodyPr wrap="square">
            <a:spAutoFit/>
          </a:bodyPr>
          <a:lstStyle/>
          <a:p>
            <a:pPr algn="r"/>
            <a:r>
              <a:rPr lang="en-US" sz="1400" b="1" i="1" dirty="0" smtClean="0">
                <a:solidFill>
                  <a:prstClr val="black"/>
                </a:solidFill>
              </a:rPr>
              <a:t>100%</a:t>
            </a:r>
            <a:endParaRPr lang="en-US" sz="1400" dirty="0">
              <a:solidFill>
                <a:prstClr val="black"/>
              </a:solidFill>
            </a:endParaRPr>
          </a:p>
        </p:txBody>
      </p:sp>
      <p:sp>
        <p:nvSpPr>
          <p:cNvPr id="23" name="Rectangle 22"/>
          <p:cNvSpPr/>
          <p:nvPr/>
        </p:nvSpPr>
        <p:spPr>
          <a:xfrm>
            <a:off x="4713430" y="5038689"/>
            <a:ext cx="731520" cy="307777"/>
          </a:xfrm>
          <a:prstGeom prst="rect">
            <a:avLst/>
          </a:prstGeom>
        </p:spPr>
        <p:txBody>
          <a:bodyPr wrap="square">
            <a:spAutoFit/>
          </a:bodyPr>
          <a:lstStyle/>
          <a:p>
            <a:pPr algn="r"/>
            <a:r>
              <a:rPr lang="en-US" sz="1400" b="1" i="1" dirty="0" smtClean="0">
                <a:solidFill>
                  <a:prstClr val="black"/>
                </a:solidFill>
              </a:rPr>
              <a:t>50%</a:t>
            </a:r>
            <a:endParaRPr lang="en-US" sz="1400" dirty="0">
              <a:solidFill>
                <a:prstClr val="black"/>
              </a:solidFill>
            </a:endParaRPr>
          </a:p>
        </p:txBody>
      </p:sp>
      <p:sp>
        <p:nvSpPr>
          <p:cNvPr id="24" name="Rectangle 23"/>
          <p:cNvSpPr/>
          <p:nvPr/>
        </p:nvSpPr>
        <p:spPr>
          <a:xfrm>
            <a:off x="4729592" y="4510964"/>
            <a:ext cx="731520" cy="307777"/>
          </a:xfrm>
          <a:prstGeom prst="rect">
            <a:avLst/>
          </a:prstGeom>
        </p:spPr>
        <p:txBody>
          <a:bodyPr wrap="square">
            <a:spAutoFit/>
          </a:bodyPr>
          <a:lstStyle/>
          <a:p>
            <a:pPr algn="r"/>
            <a:r>
              <a:rPr lang="en-US" sz="1400" b="1" i="1" dirty="0" smtClean="0">
                <a:solidFill>
                  <a:prstClr val="black"/>
                </a:solidFill>
              </a:rPr>
              <a:t>75%</a:t>
            </a:r>
            <a:endParaRPr lang="en-US" sz="1400" dirty="0">
              <a:solidFill>
                <a:prstClr val="black"/>
              </a:solidFill>
            </a:endParaRPr>
          </a:p>
        </p:txBody>
      </p:sp>
      <p:sp>
        <p:nvSpPr>
          <p:cNvPr id="25" name="Rectangle 24"/>
          <p:cNvSpPr/>
          <p:nvPr/>
        </p:nvSpPr>
        <p:spPr>
          <a:xfrm>
            <a:off x="4713430" y="5588180"/>
            <a:ext cx="731520" cy="307777"/>
          </a:xfrm>
          <a:prstGeom prst="rect">
            <a:avLst/>
          </a:prstGeom>
        </p:spPr>
        <p:txBody>
          <a:bodyPr wrap="square">
            <a:spAutoFit/>
          </a:bodyPr>
          <a:lstStyle/>
          <a:p>
            <a:pPr algn="r"/>
            <a:r>
              <a:rPr lang="en-US" sz="1400" b="1" i="1" dirty="0" smtClean="0">
                <a:solidFill>
                  <a:prstClr val="black"/>
                </a:solidFill>
              </a:rPr>
              <a:t>25%</a:t>
            </a:r>
            <a:endParaRPr lang="en-US" sz="1400" dirty="0">
              <a:solidFill>
                <a:prstClr val="black"/>
              </a:solidFill>
            </a:endParaRPr>
          </a:p>
        </p:txBody>
      </p:sp>
      <p:cxnSp>
        <p:nvCxnSpPr>
          <p:cNvPr id="26" name="Straight Connector 25"/>
          <p:cNvCxnSpPr/>
          <p:nvPr/>
        </p:nvCxnSpPr>
        <p:spPr>
          <a:xfrm flipH="1">
            <a:off x="5461112" y="4662492"/>
            <a:ext cx="233378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13313" y="6042471"/>
            <a:ext cx="609600" cy="307777"/>
          </a:xfrm>
          <a:prstGeom prst="rect">
            <a:avLst/>
          </a:prstGeom>
          <a:noFill/>
        </p:spPr>
        <p:txBody>
          <a:bodyPr wrap="square" rtlCol="0">
            <a:spAutoFit/>
          </a:bodyPr>
          <a:lstStyle/>
          <a:p>
            <a:pPr algn="ctr"/>
            <a:r>
              <a:rPr lang="en-US" sz="1400" b="1" dirty="0" smtClean="0">
                <a:solidFill>
                  <a:prstClr val="black"/>
                </a:solidFill>
              </a:rPr>
              <a:t>AIM</a:t>
            </a:r>
            <a:endParaRPr lang="en-US" sz="1400" b="1" dirty="0">
              <a:solidFill>
                <a:prstClr val="black"/>
              </a:solidFill>
            </a:endParaRPr>
          </a:p>
        </p:txBody>
      </p:sp>
      <p:sp>
        <p:nvSpPr>
          <p:cNvPr id="28" name="TextBox 27"/>
          <p:cNvSpPr txBox="1"/>
          <p:nvPr/>
        </p:nvSpPr>
        <p:spPr>
          <a:xfrm>
            <a:off x="6459036" y="6029347"/>
            <a:ext cx="1335865" cy="307777"/>
          </a:xfrm>
          <a:prstGeom prst="rect">
            <a:avLst/>
          </a:prstGeom>
          <a:noFill/>
        </p:spPr>
        <p:txBody>
          <a:bodyPr wrap="square" rtlCol="0">
            <a:spAutoFit/>
          </a:bodyPr>
          <a:lstStyle/>
          <a:p>
            <a:pPr algn="ctr"/>
            <a:r>
              <a:rPr lang="en-US" sz="1400" b="1" dirty="0" smtClean="0">
                <a:solidFill>
                  <a:prstClr val="black"/>
                </a:solidFill>
              </a:rPr>
              <a:t>9 months</a:t>
            </a:r>
            <a:endParaRPr lang="en-US" sz="1400" b="1" dirty="0">
              <a:solidFill>
                <a:prstClr val="black"/>
              </a:solidFill>
            </a:endParaRPr>
          </a:p>
        </p:txBody>
      </p:sp>
      <p:sp>
        <p:nvSpPr>
          <p:cNvPr id="29" name="TextBox 28"/>
          <p:cNvSpPr txBox="1"/>
          <p:nvPr/>
        </p:nvSpPr>
        <p:spPr>
          <a:xfrm rot="16200000">
            <a:off x="3632377" y="4903651"/>
            <a:ext cx="2373630" cy="307777"/>
          </a:xfrm>
          <a:prstGeom prst="rect">
            <a:avLst/>
          </a:prstGeom>
          <a:noFill/>
        </p:spPr>
        <p:txBody>
          <a:bodyPr wrap="square" rtlCol="0">
            <a:spAutoFit/>
          </a:bodyPr>
          <a:lstStyle/>
          <a:p>
            <a:pPr algn="ctr"/>
            <a:r>
              <a:rPr lang="en-US" sz="1400" b="1" i="1" dirty="0" smtClean="0">
                <a:solidFill>
                  <a:prstClr val="black"/>
                </a:solidFill>
              </a:rPr>
              <a:t>BHH Members</a:t>
            </a:r>
            <a:endParaRPr lang="en-US" sz="1400" b="1" i="1" dirty="0">
              <a:solidFill>
                <a:prstClr val="black"/>
              </a:solidFill>
            </a:endParaRPr>
          </a:p>
        </p:txBody>
      </p:sp>
      <p:sp>
        <p:nvSpPr>
          <p:cNvPr id="30" name="TextBox 29"/>
          <p:cNvSpPr txBox="1"/>
          <p:nvPr/>
        </p:nvSpPr>
        <p:spPr>
          <a:xfrm>
            <a:off x="5444950" y="3764377"/>
            <a:ext cx="3072997" cy="523220"/>
          </a:xfrm>
          <a:prstGeom prst="rect">
            <a:avLst/>
          </a:prstGeom>
          <a:noFill/>
        </p:spPr>
        <p:txBody>
          <a:bodyPr wrap="square" rtlCol="0">
            <a:spAutoFit/>
          </a:bodyPr>
          <a:lstStyle/>
          <a:p>
            <a:pPr algn="ctr"/>
            <a:r>
              <a:rPr lang="en-US" sz="1400" b="1" i="1" dirty="0" smtClean="0">
                <a:solidFill>
                  <a:prstClr val="black"/>
                </a:solidFill>
              </a:rPr>
              <a:t>Decrease in Risk Factors for Emergency Department Utilization</a:t>
            </a:r>
            <a:endParaRPr lang="en-US" sz="1400" b="1" i="1" dirty="0">
              <a:solidFill>
                <a:prstClr val="black"/>
              </a:solidFill>
            </a:endParaRPr>
          </a:p>
        </p:txBody>
      </p:sp>
      <p:sp>
        <p:nvSpPr>
          <p:cNvPr id="31" name="TextBox 30"/>
          <p:cNvSpPr txBox="1"/>
          <p:nvPr/>
        </p:nvSpPr>
        <p:spPr>
          <a:xfrm>
            <a:off x="6741557" y="4670936"/>
            <a:ext cx="2585700" cy="523220"/>
          </a:xfrm>
          <a:prstGeom prst="rect">
            <a:avLst/>
          </a:prstGeom>
          <a:noFill/>
        </p:spPr>
        <p:txBody>
          <a:bodyPr wrap="square" rtlCol="0">
            <a:spAutoFit/>
          </a:bodyPr>
          <a:lstStyle/>
          <a:p>
            <a:r>
              <a:rPr lang="en-US" sz="1400" b="1" i="1" dirty="0" smtClean="0">
                <a:solidFill>
                  <a:prstClr val="black"/>
                </a:solidFill>
              </a:rPr>
              <a:t>54% Reduction in Medications</a:t>
            </a:r>
          </a:p>
          <a:p>
            <a:r>
              <a:rPr lang="en-US" sz="1400" b="1" i="1" dirty="0" smtClean="0">
                <a:solidFill>
                  <a:prstClr val="black"/>
                </a:solidFill>
              </a:rPr>
              <a:t>25% Reduction in ED Visits</a:t>
            </a:r>
          </a:p>
        </p:txBody>
      </p:sp>
      <p:sp>
        <p:nvSpPr>
          <p:cNvPr id="38" name="TextBox 37"/>
          <p:cNvSpPr txBox="1"/>
          <p:nvPr/>
        </p:nvSpPr>
        <p:spPr>
          <a:xfrm rot="16200000">
            <a:off x="-344042" y="4873985"/>
            <a:ext cx="1781152" cy="307777"/>
          </a:xfrm>
          <a:prstGeom prst="rect">
            <a:avLst/>
          </a:prstGeom>
          <a:noFill/>
        </p:spPr>
        <p:txBody>
          <a:bodyPr wrap="square" rtlCol="0">
            <a:spAutoFit/>
          </a:bodyPr>
          <a:lstStyle/>
          <a:p>
            <a:pPr algn="ctr"/>
            <a:r>
              <a:rPr lang="en-US" sz="1400" b="1" i="1" dirty="0" smtClean="0">
                <a:solidFill>
                  <a:prstClr val="black"/>
                </a:solidFill>
              </a:rPr>
              <a:t>ED Utilization</a:t>
            </a:r>
            <a:endParaRPr lang="en-US" sz="1400" b="1" i="1" dirty="0">
              <a:solidFill>
                <a:prstClr val="black"/>
              </a:solidFill>
            </a:endParaRPr>
          </a:p>
        </p:txBody>
      </p:sp>
      <p:grpSp>
        <p:nvGrpSpPr>
          <p:cNvPr id="40" name="Group 39"/>
          <p:cNvGrpSpPr/>
          <p:nvPr/>
        </p:nvGrpSpPr>
        <p:grpSpPr>
          <a:xfrm>
            <a:off x="770918" y="3959849"/>
            <a:ext cx="2520906" cy="2111007"/>
            <a:chOff x="2639168" y="3777462"/>
            <a:chExt cx="2520906" cy="2505614"/>
          </a:xfrm>
        </p:grpSpPr>
        <p:sp>
          <p:nvSpPr>
            <p:cNvPr id="34" name="Rectangle 33"/>
            <p:cNvSpPr/>
            <p:nvPr/>
          </p:nvSpPr>
          <p:spPr>
            <a:xfrm>
              <a:off x="2639168" y="3807184"/>
              <a:ext cx="2520906" cy="247589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35" name="Rectangle 34"/>
            <p:cNvSpPr/>
            <p:nvPr/>
          </p:nvSpPr>
          <p:spPr>
            <a:xfrm>
              <a:off x="2639168" y="3807183"/>
              <a:ext cx="2520906" cy="11699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36" name="Rectangle 35"/>
            <p:cNvSpPr/>
            <p:nvPr/>
          </p:nvSpPr>
          <p:spPr>
            <a:xfrm>
              <a:off x="2639168" y="3798838"/>
              <a:ext cx="2520906" cy="28640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37" name="Rectangle 36"/>
            <p:cNvSpPr/>
            <p:nvPr/>
          </p:nvSpPr>
          <p:spPr>
            <a:xfrm>
              <a:off x="2657691" y="3777462"/>
              <a:ext cx="2452927" cy="307777"/>
            </a:xfrm>
            <a:prstGeom prst="rect">
              <a:avLst/>
            </a:prstGeom>
          </p:spPr>
          <p:txBody>
            <a:bodyPr wrap="square">
              <a:spAutoFit/>
            </a:bodyPr>
            <a:lstStyle/>
            <a:p>
              <a:r>
                <a:rPr lang="en-US" sz="1400" b="1" i="1" dirty="0" smtClean="0">
                  <a:solidFill>
                    <a:prstClr val="white"/>
                  </a:solidFill>
                  <a:sym typeface="Wingdings"/>
                </a:rPr>
                <a:t> 10</a:t>
              </a:r>
              <a:r>
                <a:rPr lang="en-US" sz="1400" b="1" i="1" dirty="0" smtClean="0">
                  <a:solidFill>
                    <a:prstClr val="white"/>
                  </a:solidFill>
                </a:rPr>
                <a:t>%   </a:t>
              </a:r>
              <a:r>
                <a:rPr lang="en-US" sz="1400" b="1" dirty="0" smtClean="0">
                  <a:solidFill>
                    <a:prstClr val="white"/>
                  </a:solidFill>
                </a:rPr>
                <a:t>6 </a:t>
              </a:r>
              <a:r>
                <a:rPr lang="en-US" sz="1400" b="1" dirty="0">
                  <a:solidFill>
                    <a:prstClr val="white"/>
                  </a:solidFill>
                </a:rPr>
                <a:t>Month </a:t>
              </a:r>
              <a:r>
                <a:rPr lang="en-US" sz="1400" b="1" dirty="0" smtClean="0">
                  <a:solidFill>
                    <a:prstClr val="white"/>
                  </a:solidFill>
                </a:rPr>
                <a:t>AIM</a:t>
              </a:r>
              <a:endParaRPr lang="en-US" sz="1400" b="1" dirty="0">
                <a:solidFill>
                  <a:prstClr val="white"/>
                </a:solidFill>
              </a:endParaRPr>
            </a:p>
          </p:txBody>
        </p:sp>
        <p:sp>
          <p:nvSpPr>
            <p:cNvPr id="39" name="Rectangle 38"/>
            <p:cNvSpPr/>
            <p:nvPr/>
          </p:nvSpPr>
          <p:spPr>
            <a:xfrm>
              <a:off x="2657691" y="4602241"/>
              <a:ext cx="2452927" cy="307776"/>
            </a:xfrm>
            <a:prstGeom prst="rect">
              <a:avLst/>
            </a:prstGeom>
          </p:spPr>
          <p:txBody>
            <a:bodyPr wrap="square">
              <a:spAutoFit/>
            </a:bodyPr>
            <a:lstStyle/>
            <a:p>
              <a:r>
                <a:rPr lang="en-US" sz="1400" b="1" i="1" dirty="0" smtClean="0">
                  <a:solidFill>
                    <a:prstClr val="white"/>
                  </a:solidFill>
                  <a:sym typeface="Wingdings"/>
                </a:rPr>
                <a:t> 42</a:t>
              </a:r>
              <a:r>
                <a:rPr lang="en-US" sz="1400" b="1" i="1" dirty="0" smtClean="0">
                  <a:solidFill>
                    <a:prstClr val="white"/>
                  </a:solidFill>
                </a:rPr>
                <a:t>%   </a:t>
              </a:r>
              <a:r>
                <a:rPr lang="en-US" sz="1400" b="1" dirty="0" smtClean="0">
                  <a:solidFill>
                    <a:prstClr val="white"/>
                  </a:solidFill>
                </a:rPr>
                <a:t>6 </a:t>
              </a:r>
              <a:r>
                <a:rPr lang="en-US" sz="1400" b="1" dirty="0">
                  <a:solidFill>
                    <a:prstClr val="white"/>
                  </a:solidFill>
                </a:rPr>
                <a:t>Month </a:t>
              </a:r>
              <a:r>
                <a:rPr lang="en-US" sz="1400" b="1" dirty="0" smtClean="0">
                  <a:solidFill>
                    <a:prstClr val="white"/>
                  </a:solidFill>
                </a:rPr>
                <a:t>Result</a:t>
              </a:r>
              <a:endParaRPr lang="en-US" sz="1400" b="1" dirty="0">
                <a:solidFill>
                  <a:prstClr val="white"/>
                </a:solidFill>
              </a:endParaRPr>
            </a:p>
          </p:txBody>
        </p:sp>
      </p:grpSp>
      <p:cxnSp>
        <p:nvCxnSpPr>
          <p:cNvPr id="44" name="Straight Arrow Connector 43"/>
          <p:cNvCxnSpPr>
            <a:stCxn id="28" idx="0"/>
          </p:cNvCxnSpPr>
          <p:nvPr/>
        </p:nvCxnSpPr>
        <p:spPr>
          <a:xfrm flipH="1" flipV="1">
            <a:off x="7122645" y="5486401"/>
            <a:ext cx="4324" cy="542946"/>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018113" y="4920514"/>
            <a:ext cx="0" cy="1109925"/>
          </a:xfrm>
          <a:prstGeom prst="straightConnector1">
            <a:avLst/>
          </a:prstGeom>
          <a:ln w="38100">
            <a:solidFill>
              <a:schemeClr val="tx1">
                <a:lumMod val="65000"/>
                <a:lumOff val="3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89686" y="2088399"/>
            <a:ext cx="3079297" cy="2199198"/>
          </a:xfrm>
          <a:prstGeom prst="line">
            <a:avLst/>
          </a:prstGeom>
          <a:ln w="285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4368983" y="2100431"/>
            <a:ext cx="3073704" cy="2174500"/>
          </a:xfrm>
          <a:prstGeom prst="line">
            <a:avLst/>
          </a:prstGeom>
          <a:ln w="285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356951" y="4286963"/>
            <a:ext cx="0" cy="1885200"/>
          </a:xfrm>
          <a:prstGeom prst="line">
            <a:avLst/>
          </a:prstGeom>
          <a:ln w="285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81" name="Slide Number Placeholder 1"/>
          <p:cNvSpPr>
            <a:spLocks noGrp="1"/>
          </p:cNvSpPr>
          <p:nvPr>
            <p:ph type="sldNum" sz="quarter" idx="12"/>
          </p:nvPr>
        </p:nvSpPr>
        <p:spPr>
          <a:xfrm>
            <a:off x="3706586" y="6435130"/>
            <a:ext cx="2133600" cy="365125"/>
          </a:xfrm>
        </p:spPr>
        <p:txBody>
          <a:bodyPr/>
          <a:lstStyle/>
          <a:p>
            <a:pPr algn="ctr"/>
            <a:fld id="{A8448D89-C360-D545-9F3A-54DEFA3863DE}" type="slidenum">
              <a:rPr lang="en-US" smtClean="0">
                <a:solidFill>
                  <a:schemeClr val="tx1"/>
                </a:solidFill>
              </a:rPr>
              <a:pPr algn="ctr"/>
              <a:t>8</a:t>
            </a:fld>
            <a:endParaRPr lang="en-US">
              <a:solidFill>
                <a:schemeClr val="tx1"/>
              </a:solidFill>
            </a:endParaRPr>
          </a:p>
        </p:txBody>
      </p:sp>
    </p:spTree>
    <p:extLst>
      <p:ext uri="{BB962C8B-B14F-4D97-AF65-F5344CB8AC3E}">
        <p14:creationId xmlns:p14="http://schemas.microsoft.com/office/powerpoint/2010/main" val="1913949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C:\Users\lmiller\AppData\Local\Microsoft\Windows\Temporary Internet Files\Content.IE5\5OXLR09A\pdsa_blogpo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204" y="4569096"/>
            <a:ext cx="1939937" cy="1945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0" y="0"/>
            <a:ext cx="9144000" cy="1397000"/>
          </a:xfrm>
          <a:prstGeom prst="rect">
            <a:avLst/>
          </a:prstGeom>
        </p:spPr>
      </p:pic>
      <p:pic>
        <p:nvPicPr>
          <p:cNvPr id="6" name="Picture 5"/>
          <p:cNvPicPr>
            <a:picLocks noChangeAspect="1"/>
          </p:cNvPicPr>
          <p:nvPr/>
        </p:nvPicPr>
        <p:blipFill>
          <a:blip r:embed="rId5"/>
          <a:stretch>
            <a:fillRect/>
          </a:stretch>
        </p:blipFill>
        <p:spPr>
          <a:xfrm>
            <a:off x="7738533" y="6275134"/>
            <a:ext cx="1337732" cy="521828"/>
          </a:xfrm>
          <a:prstGeom prst="rect">
            <a:avLst/>
          </a:prstGeom>
        </p:spPr>
      </p:pic>
      <p:sp>
        <p:nvSpPr>
          <p:cNvPr id="21" name="TextBox 5"/>
          <p:cNvSpPr txBox="1">
            <a:spLocks noChangeArrowheads="1"/>
          </p:cNvSpPr>
          <p:nvPr/>
        </p:nvSpPr>
        <p:spPr bwMode="auto">
          <a:xfrm>
            <a:off x="-264910" y="171302"/>
            <a:ext cx="9819119" cy="646331"/>
          </a:xfrm>
          <a:prstGeom prst="rect">
            <a:avLst/>
          </a:prstGeom>
          <a:noFill/>
          <a:ln w="9525">
            <a:noFill/>
            <a:miter lim="800000"/>
            <a:headEnd/>
            <a:tailEnd/>
          </a:ln>
        </p:spPr>
        <p:txBody>
          <a:bodyPr wrap="square">
            <a:spAutoFit/>
          </a:bodyPr>
          <a:lstStyle/>
          <a:p>
            <a:pPr algn="ctr"/>
            <a:r>
              <a:rPr lang="en-US" sz="3600" b="1" i="1" dirty="0" smtClean="0">
                <a:solidFill>
                  <a:schemeClr val="bg1"/>
                </a:solidFill>
                <a:latin typeface="Neutraface Text Demi"/>
              </a:rPr>
              <a:t>Future Transformation</a:t>
            </a:r>
            <a:endParaRPr lang="en-US" sz="2000" b="1" i="1" dirty="0">
              <a:solidFill>
                <a:schemeClr val="bg1"/>
              </a:solidFill>
              <a:latin typeface="Neutraface Text Demi"/>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557" y="6395874"/>
            <a:ext cx="2183450" cy="316077"/>
          </a:xfrm>
          <a:prstGeom prst="rect">
            <a:avLst/>
          </a:prstGeom>
        </p:spPr>
      </p:pic>
      <p:sp>
        <p:nvSpPr>
          <p:cNvPr id="42" name="TextBox 41"/>
          <p:cNvSpPr txBox="1"/>
          <p:nvPr/>
        </p:nvSpPr>
        <p:spPr>
          <a:xfrm>
            <a:off x="302582" y="1422714"/>
            <a:ext cx="8554453" cy="3242683"/>
          </a:xfrm>
          <a:prstGeom prst="rect">
            <a:avLst/>
          </a:prstGeom>
          <a:noFill/>
        </p:spPr>
        <p:txBody>
          <a:bodyPr wrap="square" rtlCol="0">
            <a:spAutoFit/>
          </a:bodyPr>
          <a:lstStyle/>
          <a:p>
            <a:pPr algn="ctr" defTabSz="914400">
              <a:lnSpc>
                <a:spcPct val="114000"/>
              </a:lnSpc>
              <a:spcAft>
                <a:spcPts val="1200"/>
              </a:spcAft>
            </a:pPr>
            <a:r>
              <a:rPr lang="en-GB" sz="2400" i="1" dirty="0" smtClean="0">
                <a:solidFill>
                  <a:prstClr val="black"/>
                </a:solidFill>
              </a:rPr>
              <a:t>Behavioral Health Homes will drive data focused improvements in care for people living with Serious Mental Illness</a:t>
            </a:r>
          </a:p>
          <a:p>
            <a:pPr marL="285750" indent="-285750" defTabSz="914400">
              <a:spcAft>
                <a:spcPts val="1200"/>
              </a:spcAft>
              <a:buFont typeface="Wingdings" panose="05000000000000000000" pitchFamily="2" charset="2"/>
              <a:buChar char="§"/>
            </a:pPr>
            <a:r>
              <a:rPr lang="en-US" sz="2000" dirty="0" smtClean="0">
                <a:solidFill>
                  <a:prstClr val="black"/>
                </a:solidFill>
              </a:rPr>
              <a:t>Training </a:t>
            </a:r>
            <a:r>
              <a:rPr lang="en-US" sz="2000" dirty="0">
                <a:solidFill>
                  <a:prstClr val="black"/>
                </a:solidFill>
              </a:rPr>
              <a:t>and direct practice level interventions to the Health </a:t>
            </a:r>
            <a:r>
              <a:rPr lang="en-US" sz="2000" dirty="0" smtClean="0">
                <a:solidFill>
                  <a:prstClr val="black"/>
                </a:solidFill>
              </a:rPr>
              <a:t>Home practices </a:t>
            </a:r>
            <a:r>
              <a:rPr lang="en-US" sz="2000" dirty="0">
                <a:solidFill>
                  <a:prstClr val="black"/>
                </a:solidFill>
              </a:rPr>
              <a:t>and Behavioral Health Home </a:t>
            </a:r>
            <a:r>
              <a:rPr lang="en-US" sz="2000" dirty="0" smtClean="0">
                <a:solidFill>
                  <a:prstClr val="black"/>
                </a:solidFill>
              </a:rPr>
              <a:t>organizations</a:t>
            </a:r>
          </a:p>
          <a:p>
            <a:pPr marL="285750" indent="-285750" defTabSz="914400">
              <a:spcAft>
                <a:spcPts val="1200"/>
              </a:spcAft>
              <a:buFont typeface="Wingdings" panose="05000000000000000000" pitchFamily="2" charset="2"/>
              <a:buChar char="§"/>
            </a:pPr>
            <a:r>
              <a:rPr lang="en-US" sz="2000" dirty="0" smtClean="0">
                <a:solidFill>
                  <a:prstClr val="black"/>
                </a:solidFill>
              </a:rPr>
              <a:t>Use peer practice successes to refine workflows and protocols and spread bests practices </a:t>
            </a:r>
          </a:p>
          <a:p>
            <a:pPr marL="285750" indent="-285750" defTabSz="914400">
              <a:spcAft>
                <a:spcPts val="1200"/>
              </a:spcAft>
              <a:buFont typeface="Wingdings" panose="05000000000000000000" pitchFamily="2" charset="2"/>
              <a:buChar char="§"/>
            </a:pPr>
            <a:r>
              <a:rPr lang="en-US" sz="2000" dirty="0" smtClean="0">
                <a:solidFill>
                  <a:prstClr val="black"/>
                </a:solidFill>
              </a:rPr>
              <a:t>Improve implementation of HbA1c </a:t>
            </a:r>
            <a:r>
              <a:rPr lang="en-US" sz="2000" dirty="0">
                <a:solidFill>
                  <a:prstClr val="black"/>
                </a:solidFill>
              </a:rPr>
              <a:t>Diabetic Care Measure, Antipsychotic </a:t>
            </a:r>
            <a:r>
              <a:rPr lang="en-US" sz="2000" dirty="0" smtClean="0">
                <a:solidFill>
                  <a:prstClr val="black"/>
                </a:solidFill>
              </a:rPr>
              <a:t>and HbA1c Measure</a:t>
            </a:r>
            <a:r>
              <a:rPr lang="en-US" sz="2000" dirty="0">
                <a:solidFill>
                  <a:prstClr val="black"/>
                </a:solidFill>
              </a:rPr>
              <a:t>, and </a:t>
            </a:r>
            <a:r>
              <a:rPr lang="en-US" sz="2000" dirty="0" smtClean="0">
                <a:solidFill>
                  <a:prstClr val="black"/>
                </a:solidFill>
              </a:rPr>
              <a:t>Core Standard implementation</a:t>
            </a:r>
            <a:endParaRPr lang="en-US" sz="2000" dirty="0">
              <a:solidFill>
                <a:prstClr val="black"/>
              </a:solidFill>
            </a:endParaRPr>
          </a:p>
        </p:txBody>
      </p:sp>
      <p:sp>
        <p:nvSpPr>
          <p:cNvPr id="45" name="Slide Number Placeholder 1"/>
          <p:cNvSpPr>
            <a:spLocks noGrp="1"/>
          </p:cNvSpPr>
          <p:nvPr>
            <p:ph type="sldNum" sz="quarter" idx="12"/>
          </p:nvPr>
        </p:nvSpPr>
        <p:spPr>
          <a:xfrm>
            <a:off x="3706586" y="6435130"/>
            <a:ext cx="2133600" cy="365125"/>
          </a:xfrm>
        </p:spPr>
        <p:txBody>
          <a:bodyPr/>
          <a:lstStyle/>
          <a:p>
            <a:pPr algn="ctr"/>
            <a:fld id="{A8448D89-C360-D545-9F3A-54DEFA3863DE}" type="slidenum">
              <a:rPr lang="en-US" smtClean="0">
                <a:solidFill>
                  <a:schemeClr val="tx1"/>
                </a:solidFill>
              </a:rPr>
              <a:pPr algn="ctr"/>
              <a:t>9</a:t>
            </a:fld>
            <a:endParaRPr lang="en-US">
              <a:solidFill>
                <a:schemeClr val="tx1"/>
              </a:solidFill>
            </a:endParaRPr>
          </a:p>
        </p:txBody>
      </p:sp>
    </p:spTree>
    <p:extLst>
      <p:ext uri="{BB962C8B-B14F-4D97-AF65-F5344CB8AC3E}">
        <p14:creationId xmlns:p14="http://schemas.microsoft.com/office/powerpoint/2010/main" val="630126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56324185465743918DDE83A58DB100" ma:contentTypeVersion="0" ma:contentTypeDescription="Create a new document." ma:contentTypeScope="" ma:versionID="fac230f68e94c253140146aa7308e19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677DEF-F9A8-402F-99B1-51535EA37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15140F7-6AFA-403A-ABFD-040CF2A3CBEE}">
  <ds:schemaRefs>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 ds:uri="http://schemas.microsoft.com/office/2006/metadata/properties"/>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F04B5215-D288-4796-B0CD-19699ACDE4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739</TotalTime>
  <Words>1495</Words>
  <Application>Microsoft Office PowerPoint</Application>
  <PresentationFormat>On-screen Show (4:3)</PresentationFormat>
  <Paragraphs>132</Paragraphs>
  <Slides>10</Slides>
  <Notes>10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Maine Health Management Coalition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Putnoky</dc:creator>
  <cp:lastModifiedBy>Mazerolle, Sybil</cp:lastModifiedBy>
  <cp:revision>32</cp:revision>
  <dcterms:created xsi:type="dcterms:W3CDTF">2014-04-14T13:33:44Z</dcterms:created>
  <dcterms:modified xsi:type="dcterms:W3CDTF">2016-12-02T13:42:04Z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0x0101004256324185465743918DDE83A58DB100</vt:lpwstr>
  </property>
</Properties>
</file>